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8"/>
  </p:notesMasterIdLst>
  <p:sldIdLst>
    <p:sldId id="286" r:id="rId2"/>
    <p:sldId id="315" r:id="rId3"/>
    <p:sldId id="317" r:id="rId4"/>
    <p:sldId id="318" r:id="rId5"/>
    <p:sldId id="320" r:id="rId6"/>
    <p:sldId id="321" r:id="rId7"/>
    <p:sldId id="319" r:id="rId8"/>
    <p:sldId id="314" r:id="rId9"/>
    <p:sldId id="272" r:id="rId10"/>
    <p:sldId id="273" r:id="rId11"/>
    <p:sldId id="295" r:id="rId12"/>
    <p:sldId id="294" r:id="rId13"/>
    <p:sldId id="296" r:id="rId14"/>
    <p:sldId id="299" r:id="rId15"/>
    <p:sldId id="291" r:id="rId16"/>
    <p:sldId id="292" r:id="rId17"/>
    <p:sldId id="293" r:id="rId18"/>
    <p:sldId id="298" r:id="rId19"/>
    <p:sldId id="300" r:id="rId20"/>
    <p:sldId id="303" r:id="rId21"/>
    <p:sldId id="307" r:id="rId22"/>
    <p:sldId id="284" r:id="rId23"/>
    <p:sldId id="301" r:id="rId24"/>
    <p:sldId id="302" r:id="rId25"/>
    <p:sldId id="308" r:id="rId26"/>
    <p:sldId id="289" r:id="rId27"/>
  </p:sldIdLst>
  <p:sldSz cx="13004800" cy="9753600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5pPr>
    <a:lvl6pPr marL="22860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6pPr>
    <a:lvl7pPr marL="27432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7pPr>
    <a:lvl8pPr marL="32004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8pPr>
    <a:lvl9pPr marL="3657600" algn="l" defTabSz="914400" rtl="0" eaLnBrk="1" latinLnBrk="0" hangingPunct="1">
      <a:defRPr sz="3800" kern="1200">
        <a:solidFill>
          <a:srgbClr val="000000"/>
        </a:solidFill>
        <a:latin typeface="Gill Sans" charset="0"/>
        <a:ea typeface="小塚ゴシック Pr6N EL" charset="0"/>
        <a:cs typeface="小塚ゴシック Pr6N EL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34559" autoAdjust="0"/>
    <p:restoredTop sz="86482" autoAdjust="0"/>
  </p:normalViewPr>
  <p:slideViewPr>
    <p:cSldViewPr>
      <p:cViewPr varScale="1">
        <p:scale>
          <a:sx n="60" d="100"/>
          <a:sy n="60" d="100"/>
        </p:scale>
        <p:origin x="-1560" y="-96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4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9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5FEDAD-633D-40E5-ACFF-311EFE0ECADE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83683BEF-4289-4860-8E76-E7E70C06DA1E}">
      <dgm:prSet phldrT="[Texto]"/>
      <dgm:spPr/>
      <dgm:t>
        <a:bodyPr/>
        <a:lstStyle/>
        <a:p>
          <a:r>
            <a:rPr lang="es-ES" dirty="0" smtClean="0"/>
            <a:t>Institucionalización en los Ministerios de Hacienda </a:t>
          </a:r>
        </a:p>
      </dgm:t>
    </dgm:pt>
    <dgm:pt modelId="{0FB2522F-3C77-4300-9C23-1A434C455C2B}" type="parTrans" cxnId="{581C6FA5-44AE-4143-B2DF-FB3C6CEE95D4}">
      <dgm:prSet/>
      <dgm:spPr/>
      <dgm:t>
        <a:bodyPr/>
        <a:lstStyle/>
        <a:p>
          <a:endParaRPr lang="es-ES"/>
        </a:p>
      </dgm:t>
    </dgm:pt>
    <dgm:pt modelId="{2F6AFE54-3E29-40A0-938F-C5CDD57F7A73}" type="sibTrans" cxnId="{581C6FA5-44AE-4143-B2DF-FB3C6CEE95D4}">
      <dgm:prSet/>
      <dgm:spPr/>
      <dgm:t>
        <a:bodyPr/>
        <a:lstStyle/>
        <a:p>
          <a:endParaRPr lang="es-ES"/>
        </a:p>
      </dgm:t>
    </dgm:pt>
    <dgm:pt modelId="{15753DDC-E1E1-435E-A4A6-29FBE0A6C324}">
      <dgm:prSet phldrT="[Texto]"/>
      <dgm:spPr/>
      <dgm:t>
        <a:bodyPr/>
        <a:lstStyle/>
        <a:p>
          <a:r>
            <a:rPr lang="es-ES" dirty="0" smtClean="0"/>
            <a:t>Alianzas con el sector educativo </a:t>
          </a:r>
          <a:endParaRPr lang="es-ES" dirty="0"/>
        </a:p>
      </dgm:t>
    </dgm:pt>
    <dgm:pt modelId="{B8297BD6-9A3E-4E39-900B-38D7E7998F30}" type="parTrans" cxnId="{BCFA3273-1B08-48AA-A2B4-81A3F9A65FE0}">
      <dgm:prSet/>
      <dgm:spPr/>
      <dgm:t>
        <a:bodyPr/>
        <a:lstStyle/>
        <a:p>
          <a:endParaRPr lang="es-ES"/>
        </a:p>
      </dgm:t>
    </dgm:pt>
    <dgm:pt modelId="{00F63974-B0F3-49EF-9841-5D03E907DD8F}" type="sibTrans" cxnId="{BCFA3273-1B08-48AA-A2B4-81A3F9A65FE0}">
      <dgm:prSet/>
      <dgm:spPr/>
      <dgm:t>
        <a:bodyPr/>
        <a:lstStyle/>
        <a:p>
          <a:endParaRPr lang="es-ES"/>
        </a:p>
      </dgm:t>
    </dgm:pt>
    <dgm:pt modelId="{0CA910A3-2043-4FB2-9891-BD7FD56926DF}">
      <dgm:prSet phldrT="[Texto]"/>
      <dgm:spPr/>
      <dgm:t>
        <a:bodyPr/>
        <a:lstStyle/>
        <a:p>
          <a:r>
            <a:rPr lang="es-ES" dirty="0" smtClean="0"/>
            <a:t>Alianza otras instituciones del Estado y de la sociedad civil</a:t>
          </a:r>
          <a:endParaRPr lang="es-ES" dirty="0"/>
        </a:p>
      </dgm:t>
    </dgm:pt>
    <dgm:pt modelId="{30CDD75C-0B3D-461D-B206-5842C07B8CED}" type="parTrans" cxnId="{8E7F6F2B-B095-41CE-87F8-67B75A20A30D}">
      <dgm:prSet/>
      <dgm:spPr/>
      <dgm:t>
        <a:bodyPr/>
        <a:lstStyle/>
        <a:p>
          <a:endParaRPr lang="es-ES"/>
        </a:p>
      </dgm:t>
    </dgm:pt>
    <dgm:pt modelId="{A95190A0-AE55-4138-BDB1-4739BC7B0DAC}" type="sibTrans" cxnId="{8E7F6F2B-B095-41CE-87F8-67B75A20A30D}">
      <dgm:prSet/>
      <dgm:spPr/>
      <dgm:t>
        <a:bodyPr/>
        <a:lstStyle/>
        <a:p>
          <a:endParaRPr lang="es-ES"/>
        </a:p>
      </dgm:t>
    </dgm:pt>
    <dgm:pt modelId="{5B41DD57-54D9-41B9-A210-F90319CCC200}">
      <dgm:prSet phldrT="[Texto]"/>
      <dgm:spPr/>
      <dgm:t>
        <a:bodyPr/>
        <a:lstStyle/>
        <a:p>
          <a:r>
            <a:rPr lang="es-ES" dirty="0" smtClean="0"/>
            <a:t>Gestión y difusión del conocimiento</a:t>
          </a:r>
          <a:endParaRPr lang="es-ES" dirty="0"/>
        </a:p>
      </dgm:t>
    </dgm:pt>
    <dgm:pt modelId="{F75EFD78-9167-418E-A3F6-080A4132906C}" type="parTrans" cxnId="{B38BE756-BD68-4259-BBC6-E3BC7C299D9F}">
      <dgm:prSet/>
      <dgm:spPr/>
      <dgm:t>
        <a:bodyPr/>
        <a:lstStyle/>
        <a:p>
          <a:endParaRPr lang="es-ES"/>
        </a:p>
      </dgm:t>
    </dgm:pt>
    <dgm:pt modelId="{42AB0D38-E5D3-498E-A73B-73FB2A30D17E}" type="sibTrans" cxnId="{B38BE756-BD68-4259-BBC6-E3BC7C299D9F}">
      <dgm:prSet/>
      <dgm:spPr/>
      <dgm:t>
        <a:bodyPr/>
        <a:lstStyle/>
        <a:p>
          <a:endParaRPr lang="es-ES"/>
        </a:p>
      </dgm:t>
    </dgm:pt>
    <dgm:pt modelId="{A8C11330-8486-4F7D-B923-7F07642AE612}">
      <dgm:prSet phldrT="[Texto]"/>
      <dgm:spPr/>
      <dgm:t>
        <a:bodyPr/>
        <a:lstStyle/>
        <a:p>
          <a:r>
            <a:rPr lang="es-ES" smtClean="0"/>
            <a:t>Estrategias de educación no formal</a:t>
          </a:r>
          <a:endParaRPr lang="es-ES" dirty="0"/>
        </a:p>
      </dgm:t>
    </dgm:pt>
    <dgm:pt modelId="{AF5383AB-FC92-4324-B5E7-82F266A26FD7}" type="parTrans" cxnId="{2D2F173D-9889-438A-A1AC-93577621899D}">
      <dgm:prSet/>
      <dgm:spPr/>
      <dgm:t>
        <a:bodyPr/>
        <a:lstStyle/>
        <a:p>
          <a:endParaRPr lang="es-ES"/>
        </a:p>
      </dgm:t>
    </dgm:pt>
    <dgm:pt modelId="{AB40092B-0BBF-4106-95F0-5BCB7642E590}" type="sibTrans" cxnId="{2D2F173D-9889-438A-A1AC-93577621899D}">
      <dgm:prSet/>
      <dgm:spPr/>
      <dgm:t>
        <a:bodyPr/>
        <a:lstStyle/>
        <a:p>
          <a:endParaRPr lang="es-ES"/>
        </a:p>
      </dgm:t>
    </dgm:pt>
    <dgm:pt modelId="{EC6AFF1D-7459-432E-ABFB-9EF99BC118B7}" type="pres">
      <dgm:prSet presAssocID="{305FEDAD-633D-40E5-ACFF-311EFE0ECA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EAEC2D-12D1-43B8-8378-0B3489514E58}" type="pres">
      <dgm:prSet presAssocID="{83683BEF-4289-4860-8E76-E7E70C06DA1E}" presName="parentLin" presStyleCnt="0"/>
      <dgm:spPr/>
    </dgm:pt>
    <dgm:pt modelId="{BEAA57DF-F671-4B23-8EE5-493F838B06A8}" type="pres">
      <dgm:prSet presAssocID="{83683BEF-4289-4860-8E76-E7E70C06DA1E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0871D111-0A2B-45CF-9E42-95FCBD033EE7}" type="pres">
      <dgm:prSet presAssocID="{83683BEF-4289-4860-8E76-E7E70C06DA1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A0031A-EEF3-41E6-9A91-5EEA3E7A1ADE}" type="pres">
      <dgm:prSet presAssocID="{83683BEF-4289-4860-8E76-E7E70C06DA1E}" presName="negativeSpace" presStyleCnt="0"/>
      <dgm:spPr/>
    </dgm:pt>
    <dgm:pt modelId="{BCF6BE7E-7C79-465C-BA8A-50AEE2853656}" type="pres">
      <dgm:prSet presAssocID="{83683BEF-4289-4860-8E76-E7E70C06DA1E}" presName="childText" presStyleLbl="conFgAcc1" presStyleIdx="0" presStyleCnt="5">
        <dgm:presLayoutVars>
          <dgm:bulletEnabled val="1"/>
        </dgm:presLayoutVars>
      </dgm:prSet>
      <dgm:spPr/>
    </dgm:pt>
    <dgm:pt modelId="{60849311-E8D2-463B-9603-4E013F9A9276}" type="pres">
      <dgm:prSet presAssocID="{2F6AFE54-3E29-40A0-938F-C5CDD57F7A73}" presName="spaceBetweenRectangles" presStyleCnt="0"/>
      <dgm:spPr/>
    </dgm:pt>
    <dgm:pt modelId="{283B9419-2566-43C5-B365-47F5A3C6072A}" type="pres">
      <dgm:prSet presAssocID="{15753DDC-E1E1-435E-A4A6-29FBE0A6C324}" presName="parentLin" presStyleCnt="0"/>
      <dgm:spPr/>
    </dgm:pt>
    <dgm:pt modelId="{4A59C8B7-5AD2-48FA-BC4B-42CBADF6FE3E}" type="pres">
      <dgm:prSet presAssocID="{15753DDC-E1E1-435E-A4A6-29FBE0A6C324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35494FDB-9DE7-4049-975F-E783E2EEC950}" type="pres">
      <dgm:prSet presAssocID="{15753DDC-E1E1-435E-A4A6-29FBE0A6C32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3F5D21-873B-40EE-BB87-60086037F330}" type="pres">
      <dgm:prSet presAssocID="{15753DDC-E1E1-435E-A4A6-29FBE0A6C324}" presName="negativeSpace" presStyleCnt="0"/>
      <dgm:spPr/>
    </dgm:pt>
    <dgm:pt modelId="{78AA1845-14F7-4965-BD6A-971E55CA6C77}" type="pres">
      <dgm:prSet presAssocID="{15753DDC-E1E1-435E-A4A6-29FBE0A6C324}" presName="childText" presStyleLbl="conFgAcc1" presStyleIdx="1" presStyleCnt="5" custLinFactNeighborX="-4132" custLinFactNeighborY="-30636">
        <dgm:presLayoutVars>
          <dgm:bulletEnabled val="1"/>
        </dgm:presLayoutVars>
      </dgm:prSet>
      <dgm:spPr/>
    </dgm:pt>
    <dgm:pt modelId="{A91564F2-B91A-4861-85B5-C3A7AEE7ACD8}" type="pres">
      <dgm:prSet presAssocID="{00F63974-B0F3-49EF-9841-5D03E907DD8F}" presName="spaceBetweenRectangles" presStyleCnt="0"/>
      <dgm:spPr/>
    </dgm:pt>
    <dgm:pt modelId="{B0F7D29E-1467-4521-86ED-A32FCC8CBB7A}" type="pres">
      <dgm:prSet presAssocID="{A8C11330-8486-4F7D-B923-7F07642AE612}" presName="parentLin" presStyleCnt="0"/>
      <dgm:spPr/>
    </dgm:pt>
    <dgm:pt modelId="{4417CFE0-EA7F-46D2-9274-8CAF1F3EF3D2}" type="pres">
      <dgm:prSet presAssocID="{A8C11330-8486-4F7D-B923-7F07642AE612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53701467-5D63-45C4-A707-E0011900E9BC}" type="pres">
      <dgm:prSet presAssocID="{A8C11330-8486-4F7D-B923-7F07642AE61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94A2EF-E5F9-493C-8270-4F62FCC562D1}" type="pres">
      <dgm:prSet presAssocID="{A8C11330-8486-4F7D-B923-7F07642AE612}" presName="negativeSpace" presStyleCnt="0"/>
      <dgm:spPr/>
    </dgm:pt>
    <dgm:pt modelId="{9646DF43-48B3-4BD4-ADAA-81EA68EE77B2}" type="pres">
      <dgm:prSet presAssocID="{A8C11330-8486-4F7D-B923-7F07642AE612}" presName="childText" presStyleLbl="conFgAcc1" presStyleIdx="2" presStyleCnt="5">
        <dgm:presLayoutVars>
          <dgm:bulletEnabled val="1"/>
        </dgm:presLayoutVars>
      </dgm:prSet>
      <dgm:spPr/>
    </dgm:pt>
    <dgm:pt modelId="{01E93032-D2D1-4819-B7B4-59786FEAD2FA}" type="pres">
      <dgm:prSet presAssocID="{AB40092B-0BBF-4106-95F0-5BCB7642E590}" presName="spaceBetweenRectangles" presStyleCnt="0"/>
      <dgm:spPr/>
    </dgm:pt>
    <dgm:pt modelId="{EDCDA643-71CE-49F7-8988-2A8E75BCFB71}" type="pres">
      <dgm:prSet presAssocID="{0CA910A3-2043-4FB2-9891-BD7FD56926DF}" presName="parentLin" presStyleCnt="0"/>
      <dgm:spPr/>
    </dgm:pt>
    <dgm:pt modelId="{257F35A6-5951-4E52-B3BC-9F92CFCF8B82}" type="pres">
      <dgm:prSet presAssocID="{0CA910A3-2043-4FB2-9891-BD7FD56926DF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5312E99F-3919-454F-A69B-0424836FAB2F}" type="pres">
      <dgm:prSet presAssocID="{0CA910A3-2043-4FB2-9891-BD7FD56926D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80F085-641F-460F-907A-DF365DEB9139}" type="pres">
      <dgm:prSet presAssocID="{0CA910A3-2043-4FB2-9891-BD7FD56926DF}" presName="negativeSpace" presStyleCnt="0"/>
      <dgm:spPr/>
    </dgm:pt>
    <dgm:pt modelId="{51AE6B14-E6F0-45F8-8D49-EFFE08A30212}" type="pres">
      <dgm:prSet presAssocID="{0CA910A3-2043-4FB2-9891-BD7FD56926DF}" presName="childText" presStyleLbl="conFgAcc1" presStyleIdx="3" presStyleCnt="5">
        <dgm:presLayoutVars>
          <dgm:bulletEnabled val="1"/>
        </dgm:presLayoutVars>
      </dgm:prSet>
      <dgm:spPr/>
    </dgm:pt>
    <dgm:pt modelId="{6F026052-05FA-477E-9340-C2AA51FDDBD3}" type="pres">
      <dgm:prSet presAssocID="{A95190A0-AE55-4138-BDB1-4739BC7B0DAC}" presName="spaceBetweenRectangles" presStyleCnt="0"/>
      <dgm:spPr/>
    </dgm:pt>
    <dgm:pt modelId="{A630A21E-8553-4157-8212-25ED219756BD}" type="pres">
      <dgm:prSet presAssocID="{5B41DD57-54D9-41B9-A210-F90319CCC200}" presName="parentLin" presStyleCnt="0"/>
      <dgm:spPr/>
    </dgm:pt>
    <dgm:pt modelId="{97F596F3-1B4C-4868-8CEC-414CD6B6A0A7}" type="pres">
      <dgm:prSet presAssocID="{5B41DD57-54D9-41B9-A210-F90319CCC200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C2AA80D7-A9CC-43F6-8730-33E13C935995}" type="pres">
      <dgm:prSet presAssocID="{5B41DD57-54D9-41B9-A210-F90319CCC20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DA7FB3-B75D-4E2B-AD8F-704D78EC6962}" type="pres">
      <dgm:prSet presAssocID="{5B41DD57-54D9-41B9-A210-F90319CCC200}" presName="negativeSpace" presStyleCnt="0"/>
      <dgm:spPr/>
    </dgm:pt>
    <dgm:pt modelId="{C5988009-28F2-4983-A70C-003D115DB365}" type="pres">
      <dgm:prSet presAssocID="{5B41DD57-54D9-41B9-A210-F90319CCC20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59EC5BA-A84B-4116-95AB-408CDDE81B77}" type="presOf" srcId="{83683BEF-4289-4860-8E76-E7E70C06DA1E}" destId="{0871D111-0A2B-45CF-9E42-95FCBD033EE7}" srcOrd="1" destOrd="0" presId="urn:microsoft.com/office/officeart/2005/8/layout/list1"/>
    <dgm:cxn modelId="{BCFA3273-1B08-48AA-A2B4-81A3F9A65FE0}" srcId="{305FEDAD-633D-40E5-ACFF-311EFE0ECADE}" destId="{15753DDC-E1E1-435E-A4A6-29FBE0A6C324}" srcOrd="1" destOrd="0" parTransId="{B8297BD6-9A3E-4E39-900B-38D7E7998F30}" sibTransId="{00F63974-B0F3-49EF-9841-5D03E907DD8F}"/>
    <dgm:cxn modelId="{8E7F6F2B-B095-41CE-87F8-67B75A20A30D}" srcId="{305FEDAD-633D-40E5-ACFF-311EFE0ECADE}" destId="{0CA910A3-2043-4FB2-9891-BD7FD56926DF}" srcOrd="3" destOrd="0" parTransId="{30CDD75C-0B3D-461D-B206-5842C07B8CED}" sibTransId="{A95190A0-AE55-4138-BDB1-4739BC7B0DAC}"/>
    <dgm:cxn modelId="{B38BE756-BD68-4259-BBC6-E3BC7C299D9F}" srcId="{305FEDAD-633D-40E5-ACFF-311EFE0ECADE}" destId="{5B41DD57-54D9-41B9-A210-F90319CCC200}" srcOrd="4" destOrd="0" parTransId="{F75EFD78-9167-418E-A3F6-080A4132906C}" sibTransId="{42AB0D38-E5D3-498E-A73B-73FB2A30D17E}"/>
    <dgm:cxn modelId="{91B5F9EE-380D-490E-8A46-A37C7B6675E4}" type="presOf" srcId="{5B41DD57-54D9-41B9-A210-F90319CCC200}" destId="{97F596F3-1B4C-4868-8CEC-414CD6B6A0A7}" srcOrd="0" destOrd="0" presId="urn:microsoft.com/office/officeart/2005/8/layout/list1"/>
    <dgm:cxn modelId="{22765D9E-CCA5-43B3-935E-649B6F72512C}" type="presOf" srcId="{A8C11330-8486-4F7D-B923-7F07642AE612}" destId="{4417CFE0-EA7F-46D2-9274-8CAF1F3EF3D2}" srcOrd="0" destOrd="0" presId="urn:microsoft.com/office/officeart/2005/8/layout/list1"/>
    <dgm:cxn modelId="{84BAC1C7-C812-4BAA-A9D1-FE42AD70D936}" type="presOf" srcId="{305FEDAD-633D-40E5-ACFF-311EFE0ECADE}" destId="{EC6AFF1D-7459-432E-ABFB-9EF99BC118B7}" srcOrd="0" destOrd="0" presId="urn:microsoft.com/office/officeart/2005/8/layout/list1"/>
    <dgm:cxn modelId="{0628C5B2-DC25-4C18-B616-F99730AE7182}" type="presOf" srcId="{83683BEF-4289-4860-8E76-E7E70C06DA1E}" destId="{BEAA57DF-F671-4B23-8EE5-493F838B06A8}" srcOrd="0" destOrd="0" presId="urn:microsoft.com/office/officeart/2005/8/layout/list1"/>
    <dgm:cxn modelId="{E77EB6E7-3A39-4E1F-B635-F7B7E64D44EA}" type="presOf" srcId="{A8C11330-8486-4F7D-B923-7F07642AE612}" destId="{53701467-5D63-45C4-A707-E0011900E9BC}" srcOrd="1" destOrd="0" presId="urn:microsoft.com/office/officeart/2005/8/layout/list1"/>
    <dgm:cxn modelId="{2D2F173D-9889-438A-A1AC-93577621899D}" srcId="{305FEDAD-633D-40E5-ACFF-311EFE0ECADE}" destId="{A8C11330-8486-4F7D-B923-7F07642AE612}" srcOrd="2" destOrd="0" parTransId="{AF5383AB-FC92-4324-B5E7-82F266A26FD7}" sibTransId="{AB40092B-0BBF-4106-95F0-5BCB7642E590}"/>
    <dgm:cxn modelId="{AD09CB89-56E4-4FD1-9459-AEFEE355DF4E}" type="presOf" srcId="{15753DDC-E1E1-435E-A4A6-29FBE0A6C324}" destId="{4A59C8B7-5AD2-48FA-BC4B-42CBADF6FE3E}" srcOrd="0" destOrd="0" presId="urn:microsoft.com/office/officeart/2005/8/layout/list1"/>
    <dgm:cxn modelId="{DD9A55DA-AAB9-4DCD-B54C-BD591EF24169}" type="presOf" srcId="{0CA910A3-2043-4FB2-9891-BD7FD56926DF}" destId="{257F35A6-5951-4E52-B3BC-9F92CFCF8B82}" srcOrd="0" destOrd="0" presId="urn:microsoft.com/office/officeart/2005/8/layout/list1"/>
    <dgm:cxn modelId="{581C6FA5-44AE-4143-B2DF-FB3C6CEE95D4}" srcId="{305FEDAD-633D-40E5-ACFF-311EFE0ECADE}" destId="{83683BEF-4289-4860-8E76-E7E70C06DA1E}" srcOrd="0" destOrd="0" parTransId="{0FB2522F-3C77-4300-9C23-1A434C455C2B}" sibTransId="{2F6AFE54-3E29-40A0-938F-C5CDD57F7A73}"/>
    <dgm:cxn modelId="{6BE158C0-1F49-461B-B6B3-3F05890F8CFA}" type="presOf" srcId="{15753DDC-E1E1-435E-A4A6-29FBE0A6C324}" destId="{35494FDB-9DE7-4049-975F-E783E2EEC950}" srcOrd="1" destOrd="0" presId="urn:microsoft.com/office/officeart/2005/8/layout/list1"/>
    <dgm:cxn modelId="{0CAF574A-C1F4-4EC5-9B3A-2D6AF996CE08}" type="presOf" srcId="{5B41DD57-54D9-41B9-A210-F90319CCC200}" destId="{C2AA80D7-A9CC-43F6-8730-33E13C935995}" srcOrd="1" destOrd="0" presId="urn:microsoft.com/office/officeart/2005/8/layout/list1"/>
    <dgm:cxn modelId="{E9542EE4-21AB-49C6-9BA6-3B347A371F0D}" type="presOf" srcId="{0CA910A3-2043-4FB2-9891-BD7FD56926DF}" destId="{5312E99F-3919-454F-A69B-0424836FAB2F}" srcOrd="1" destOrd="0" presId="urn:microsoft.com/office/officeart/2005/8/layout/list1"/>
    <dgm:cxn modelId="{4B6B6BD9-71A5-4BEB-B301-209A94657BB4}" type="presParOf" srcId="{EC6AFF1D-7459-432E-ABFB-9EF99BC118B7}" destId="{78EAEC2D-12D1-43B8-8378-0B3489514E58}" srcOrd="0" destOrd="0" presId="urn:microsoft.com/office/officeart/2005/8/layout/list1"/>
    <dgm:cxn modelId="{7172CDAF-8DDE-4665-81C6-3E73F59E290D}" type="presParOf" srcId="{78EAEC2D-12D1-43B8-8378-0B3489514E58}" destId="{BEAA57DF-F671-4B23-8EE5-493F838B06A8}" srcOrd="0" destOrd="0" presId="urn:microsoft.com/office/officeart/2005/8/layout/list1"/>
    <dgm:cxn modelId="{3445AB48-7ACE-46CF-A767-2C32A46F66A7}" type="presParOf" srcId="{78EAEC2D-12D1-43B8-8378-0B3489514E58}" destId="{0871D111-0A2B-45CF-9E42-95FCBD033EE7}" srcOrd="1" destOrd="0" presId="urn:microsoft.com/office/officeart/2005/8/layout/list1"/>
    <dgm:cxn modelId="{78B0A90E-72BB-4487-8270-631F1732C845}" type="presParOf" srcId="{EC6AFF1D-7459-432E-ABFB-9EF99BC118B7}" destId="{2DA0031A-EEF3-41E6-9A91-5EEA3E7A1ADE}" srcOrd="1" destOrd="0" presId="urn:microsoft.com/office/officeart/2005/8/layout/list1"/>
    <dgm:cxn modelId="{5DDCDB54-66C7-4257-9CA7-D3C377BED0E9}" type="presParOf" srcId="{EC6AFF1D-7459-432E-ABFB-9EF99BC118B7}" destId="{BCF6BE7E-7C79-465C-BA8A-50AEE2853656}" srcOrd="2" destOrd="0" presId="urn:microsoft.com/office/officeart/2005/8/layout/list1"/>
    <dgm:cxn modelId="{54127113-1244-4EE0-84DB-26C61466695F}" type="presParOf" srcId="{EC6AFF1D-7459-432E-ABFB-9EF99BC118B7}" destId="{60849311-E8D2-463B-9603-4E013F9A9276}" srcOrd="3" destOrd="0" presId="urn:microsoft.com/office/officeart/2005/8/layout/list1"/>
    <dgm:cxn modelId="{9BA40C89-3050-4625-88E9-079521D5F703}" type="presParOf" srcId="{EC6AFF1D-7459-432E-ABFB-9EF99BC118B7}" destId="{283B9419-2566-43C5-B365-47F5A3C6072A}" srcOrd="4" destOrd="0" presId="urn:microsoft.com/office/officeart/2005/8/layout/list1"/>
    <dgm:cxn modelId="{B4651573-B1E9-4AE2-9AD5-AF520A61ED81}" type="presParOf" srcId="{283B9419-2566-43C5-B365-47F5A3C6072A}" destId="{4A59C8B7-5AD2-48FA-BC4B-42CBADF6FE3E}" srcOrd="0" destOrd="0" presId="urn:microsoft.com/office/officeart/2005/8/layout/list1"/>
    <dgm:cxn modelId="{15A275DB-1D6F-4470-8E2C-780F1592FF95}" type="presParOf" srcId="{283B9419-2566-43C5-B365-47F5A3C6072A}" destId="{35494FDB-9DE7-4049-975F-E783E2EEC950}" srcOrd="1" destOrd="0" presId="urn:microsoft.com/office/officeart/2005/8/layout/list1"/>
    <dgm:cxn modelId="{AC581D27-0724-4B40-BC3E-1CC78532380B}" type="presParOf" srcId="{EC6AFF1D-7459-432E-ABFB-9EF99BC118B7}" destId="{F63F5D21-873B-40EE-BB87-60086037F330}" srcOrd="5" destOrd="0" presId="urn:microsoft.com/office/officeart/2005/8/layout/list1"/>
    <dgm:cxn modelId="{C71A4891-F89A-47FA-B0B5-BF8F2B6E8C09}" type="presParOf" srcId="{EC6AFF1D-7459-432E-ABFB-9EF99BC118B7}" destId="{78AA1845-14F7-4965-BD6A-971E55CA6C77}" srcOrd="6" destOrd="0" presId="urn:microsoft.com/office/officeart/2005/8/layout/list1"/>
    <dgm:cxn modelId="{8C0AD467-2FDA-4555-955E-54BEF5C0D239}" type="presParOf" srcId="{EC6AFF1D-7459-432E-ABFB-9EF99BC118B7}" destId="{A91564F2-B91A-4861-85B5-C3A7AEE7ACD8}" srcOrd="7" destOrd="0" presId="urn:microsoft.com/office/officeart/2005/8/layout/list1"/>
    <dgm:cxn modelId="{47682227-4C56-4D3A-998B-C6A345A91773}" type="presParOf" srcId="{EC6AFF1D-7459-432E-ABFB-9EF99BC118B7}" destId="{B0F7D29E-1467-4521-86ED-A32FCC8CBB7A}" srcOrd="8" destOrd="0" presId="urn:microsoft.com/office/officeart/2005/8/layout/list1"/>
    <dgm:cxn modelId="{5202CF9B-3328-4189-A6F1-CD02FBEF5FE4}" type="presParOf" srcId="{B0F7D29E-1467-4521-86ED-A32FCC8CBB7A}" destId="{4417CFE0-EA7F-46D2-9274-8CAF1F3EF3D2}" srcOrd="0" destOrd="0" presId="urn:microsoft.com/office/officeart/2005/8/layout/list1"/>
    <dgm:cxn modelId="{62D91531-6CB1-4B6C-983E-70B026564BEA}" type="presParOf" srcId="{B0F7D29E-1467-4521-86ED-A32FCC8CBB7A}" destId="{53701467-5D63-45C4-A707-E0011900E9BC}" srcOrd="1" destOrd="0" presId="urn:microsoft.com/office/officeart/2005/8/layout/list1"/>
    <dgm:cxn modelId="{41286640-4CA7-4E08-B894-1569B9854D3B}" type="presParOf" srcId="{EC6AFF1D-7459-432E-ABFB-9EF99BC118B7}" destId="{3194A2EF-E5F9-493C-8270-4F62FCC562D1}" srcOrd="9" destOrd="0" presId="urn:microsoft.com/office/officeart/2005/8/layout/list1"/>
    <dgm:cxn modelId="{BC5106A0-4B12-4506-976D-33407EDC5182}" type="presParOf" srcId="{EC6AFF1D-7459-432E-ABFB-9EF99BC118B7}" destId="{9646DF43-48B3-4BD4-ADAA-81EA68EE77B2}" srcOrd="10" destOrd="0" presId="urn:microsoft.com/office/officeart/2005/8/layout/list1"/>
    <dgm:cxn modelId="{968019FD-F68C-4587-9E92-F04F49767F44}" type="presParOf" srcId="{EC6AFF1D-7459-432E-ABFB-9EF99BC118B7}" destId="{01E93032-D2D1-4819-B7B4-59786FEAD2FA}" srcOrd="11" destOrd="0" presId="urn:microsoft.com/office/officeart/2005/8/layout/list1"/>
    <dgm:cxn modelId="{A89A3279-EEEF-4087-9CFD-230DDF9E16AA}" type="presParOf" srcId="{EC6AFF1D-7459-432E-ABFB-9EF99BC118B7}" destId="{EDCDA643-71CE-49F7-8988-2A8E75BCFB71}" srcOrd="12" destOrd="0" presId="urn:microsoft.com/office/officeart/2005/8/layout/list1"/>
    <dgm:cxn modelId="{308559A9-7951-4053-9699-8743D5C3D1B5}" type="presParOf" srcId="{EDCDA643-71CE-49F7-8988-2A8E75BCFB71}" destId="{257F35A6-5951-4E52-B3BC-9F92CFCF8B82}" srcOrd="0" destOrd="0" presId="urn:microsoft.com/office/officeart/2005/8/layout/list1"/>
    <dgm:cxn modelId="{DD4DFF96-1518-4349-9AF6-E9F31FBDA6D1}" type="presParOf" srcId="{EDCDA643-71CE-49F7-8988-2A8E75BCFB71}" destId="{5312E99F-3919-454F-A69B-0424836FAB2F}" srcOrd="1" destOrd="0" presId="urn:microsoft.com/office/officeart/2005/8/layout/list1"/>
    <dgm:cxn modelId="{76A93DEA-5517-400D-9EB1-0FAE8CB564C7}" type="presParOf" srcId="{EC6AFF1D-7459-432E-ABFB-9EF99BC118B7}" destId="{7A80F085-641F-460F-907A-DF365DEB9139}" srcOrd="13" destOrd="0" presId="urn:microsoft.com/office/officeart/2005/8/layout/list1"/>
    <dgm:cxn modelId="{B8A07EA5-F101-4FB5-810D-5861B7857778}" type="presParOf" srcId="{EC6AFF1D-7459-432E-ABFB-9EF99BC118B7}" destId="{51AE6B14-E6F0-45F8-8D49-EFFE08A30212}" srcOrd="14" destOrd="0" presId="urn:microsoft.com/office/officeart/2005/8/layout/list1"/>
    <dgm:cxn modelId="{15DAD0E6-E959-486D-BB1B-B8BBF741CEAC}" type="presParOf" srcId="{EC6AFF1D-7459-432E-ABFB-9EF99BC118B7}" destId="{6F026052-05FA-477E-9340-C2AA51FDDBD3}" srcOrd="15" destOrd="0" presId="urn:microsoft.com/office/officeart/2005/8/layout/list1"/>
    <dgm:cxn modelId="{C6CC4C09-CE0C-4375-9DA9-E36796E79153}" type="presParOf" srcId="{EC6AFF1D-7459-432E-ABFB-9EF99BC118B7}" destId="{A630A21E-8553-4157-8212-25ED219756BD}" srcOrd="16" destOrd="0" presId="urn:microsoft.com/office/officeart/2005/8/layout/list1"/>
    <dgm:cxn modelId="{228E13B3-91B1-4584-A13F-B06870D544C4}" type="presParOf" srcId="{A630A21E-8553-4157-8212-25ED219756BD}" destId="{97F596F3-1B4C-4868-8CEC-414CD6B6A0A7}" srcOrd="0" destOrd="0" presId="urn:microsoft.com/office/officeart/2005/8/layout/list1"/>
    <dgm:cxn modelId="{6A78D37E-C088-4DF6-A9FE-425E23DB5208}" type="presParOf" srcId="{A630A21E-8553-4157-8212-25ED219756BD}" destId="{C2AA80D7-A9CC-43F6-8730-33E13C935995}" srcOrd="1" destOrd="0" presId="urn:microsoft.com/office/officeart/2005/8/layout/list1"/>
    <dgm:cxn modelId="{81F7B513-630A-4EA0-9B05-B55F01FC405F}" type="presParOf" srcId="{EC6AFF1D-7459-432E-ABFB-9EF99BC118B7}" destId="{2CDA7FB3-B75D-4E2B-AD8F-704D78EC6962}" srcOrd="17" destOrd="0" presId="urn:microsoft.com/office/officeart/2005/8/layout/list1"/>
    <dgm:cxn modelId="{EC52D88A-1198-41F5-AE32-3C42B7DD9EB2}" type="presParOf" srcId="{EC6AFF1D-7459-432E-ABFB-9EF99BC118B7}" destId="{C5988009-28F2-4983-A70C-003D115DB36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6BE7E-7C79-465C-BA8A-50AEE2853656}">
      <dsp:nvSpPr>
        <dsp:cNvPr id="0" name=""/>
        <dsp:cNvSpPr/>
      </dsp:nvSpPr>
      <dsp:spPr>
        <a:xfrm>
          <a:off x="0" y="542179"/>
          <a:ext cx="1231336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1D111-0A2B-45CF-9E42-95FCBD033EE7}">
      <dsp:nvSpPr>
        <dsp:cNvPr id="0" name=""/>
        <dsp:cNvSpPr/>
      </dsp:nvSpPr>
      <dsp:spPr>
        <a:xfrm>
          <a:off x="615668" y="99379"/>
          <a:ext cx="8619357" cy="88560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791" tIns="0" rIns="32579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Institucionalización en los Ministerios de Hacienda </a:t>
          </a:r>
        </a:p>
      </dsp:txBody>
      <dsp:txXfrm>
        <a:off x="658899" y="142610"/>
        <a:ext cx="8532895" cy="799138"/>
      </dsp:txXfrm>
    </dsp:sp>
    <dsp:sp modelId="{78AA1845-14F7-4965-BD6A-971E55CA6C77}">
      <dsp:nvSpPr>
        <dsp:cNvPr id="0" name=""/>
        <dsp:cNvSpPr/>
      </dsp:nvSpPr>
      <dsp:spPr>
        <a:xfrm>
          <a:off x="0" y="1853349"/>
          <a:ext cx="1231336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7005"/>
              <a:lumOff val="79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94FDB-9DE7-4049-975F-E783E2EEC950}">
      <dsp:nvSpPr>
        <dsp:cNvPr id="0" name=""/>
        <dsp:cNvSpPr/>
      </dsp:nvSpPr>
      <dsp:spPr>
        <a:xfrm>
          <a:off x="615668" y="1460179"/>
          <a:ext cx="8619357" cy="885600"/>
        </a:xfrm>
        <a:prstGeom prst="roundRect">
          <a:avLst/>
        </a:prstGeom>
        <a:solidFill>
          <a:schemeClr val="accent2">
            <a:shade val="80000"/>
            <a:hueOff val="0"/>
            <a:satOff val="-7005"/>
            <a:lumOff val="79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791" tIns="0" rIns="32579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Alianzas con el sector educativo </a:t>
          </a:r>
          <a:endParaRPr lang="es-ES" sz="3000" kern="1200" dirty="0"/>
        </a:p>
      </dsp:txBody>
      <dsp:txXfrm>
        <a:off x="658899" y="1503410"/>
        <a:ext cx="8532895" cy="799138"/>
      </dsp:txXfrm>
    </dsp:sp>
    <dsp:sp modelId="{9646DF43-48B3-4BD4-ADAA-81EA68EE77B2}">
      <dsp:nvSpPr>
        <dsp:cNvPr id="0" name=""/>
        <dsp:cNvSpPr/>
      </dsp:nvSpPr>
      <dsp:spPr>
        <a:xfrm>
          <a:off x="0" y="3263780"/>
          <a:ext cx="1231336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4010"/>
              <a:lumOff val="15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01467-5D63-45C4-A707-E0011900E9BC}">
      <dsp:nvSpPr>
        <dsp:cNvPr id="0" name=""/>
        <dsp:cNvSpPr/>
      </dsp:nvSpPr>
      <dsp:spPr>
        <a:xfrm>
          <a:off x="615668" y="2820979"/>
          <a:ext cx="8619357" cy="885600"/>
        </a:xfrm>
        <a:prstGeom prst="roundRect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791" tIns="0" rIns="32579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smtClean="0"/>
            <a:t>Estrategias de educación no formal</a:t>
          </a:r>
          <a:endParaRPr lang="es-ES" sz="3000" kern="1200" dirty="0"/>
        </a:p>
      </dsp:txBody>
      <dsp:txXfrm>
        <a:off x="658899" y="2864210"/>
        <a:ext cx="8532895" cy="799138"/>
      </dsp:txXfrm>
    </dsp:sp>
    <dsp:sp modelId="{51AE6B14-E6F0-45F8-8D49-EFFE08A30212}">
      <dsp:nvSpPr>
        <dsp:cNvPr id="0" name=""/>
        <dsp:cNvSpPr/>
      </dsp:nvSpPr>
      <dsp:spPr>
        <a:xfrm>
          <a:off x="0" y="4624580"/>
          <a:ext cx="1231336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1014"/>
              <a:lumOff val="238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2E99F-3919-454F-A69B-0424836FAB2F}">
      <dsp:nvSpPr>
        <dsp:cNvPr id="0" name=""/>
        <dsp:cNvSpPr/>
      </dsp:nvSpPr>
      <dsp:spPr>
        <a:xfrm>
          <a:off x="615668" y="4181780"/>
          <a:ext cx="8619357" cy="885600"/>
        </a:xfrm>
        <a:prstGeom prst="roundRect">
          <a:avLst/>
        </a:prstGeom>
        <a:solidFill>
          <a:schemeClr val="accent2">
            <a:shade val="80000"/>
            <a:hueOff val="0"/>
            <a:satOff val="-21014"/>
            <a:lumOff val="238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791" tIns="0" rIns="32579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Alianza otras instituciones del Estado y de la sociedad civil</a:t>
          </a:r>
          <a:endParaRPr lang="es-ES" sz="3000" kern="1200" dirty="0"/>
        </a:p>
      </dsp:txBody>
      <dsp:txXfrm>
        <a:off x="658899" y="4225011"/>
        <a:ext cx="8532895" cy="799138"/>
      </dsp:txXfrm>
    </dsp:sp>
    <dsp:sp modelId="{C5988009-28F2-4983-A70C-003D115DB365}">
      <dsp:nvSpPr>
        <dsp:cNvPr id="0" name=""/>
        <dsp:cNvSpPr/>
      </dsp:nvSpPr>
      <dsp:spPr>
        <a:xfrm>
          <a:off x="0" y="5985380"/>
          <a:ext cx="1231336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8019"/>
              <a:lumOff val="31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A80D7-A9CC-43F6-8730-33E13C935995}">
      <dsp:nvSpPr>
        <dsp:cNvPr id="0" name=""/>
        <dsp:cNvSpPr/>
      </dsp:nvSpPr>
      <dsp:spPr>
        <a:xfrm>
          <a:off x="615668" y="5542580"/>
          <a:ext cx="8619357" cy="885600"/>
        </a:xfrm>
        <a:prstGeom prst="roundRect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5791" tIns="0" rIns="325791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Gestión y difusión del conocimiento</a:t>
          </a:r>
          <a:endParaRPr lang="es-ES" sz="3000" kern="1200" dirty="0"/>
        </a:p>
      </dsp:txBody>
      <dsp:txXfrm>
        <a:off x="658899" y="5585811"/>
        <a:ext cx="8532895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E27F4-3C93-46FB-A691-390EFDDBEFAA}" type="datetimeFigureOut">
              <a:rPr lang="es-ES" smtClean="0"/>
              <a:t>27/08/2013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A0B75-B0C1-455A-83D1-37E881F72F3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9663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778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1pPr>
            <a:lvl2pPr marL="770365" indent="-296294" algn="ctr" eaLnBrk="0" hangingPunct="0"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2pPr>
            <a:lvl3pPr marL="1185177" indent="-237035" algn="ctr" eaLnBrk="0" hangingPunct="0"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3pPr>
            <a:lvl4pPr marL="1659247" indent="-237035" algn="ctr" eaLnBrk="0" hangingPunct="0"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4pPr>
            <a:lvl5pPr marL="2133318" indent="-237035" algn="ctr" eaLnBrk="0" hangingPunct="0"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5pPr>
            <a:lvl6pPr marL="2607389" indent="-237035" algn="ctr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6pPr>
            <a:lvl7pPr marL="3081459" indent="-237035" algn="ctr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7pPr>
            <a:lvl8pPr marL="3555530" indent="-237035" algn="ctr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8pPr>
            <a:lvl9pPr marL="4029601" indent="-237035" algn="ctr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9pPr>
          </a:lstStyle>
          <a:p>
            <a:pPr algn="r" eaLnBrk="1" hangingPunct="1"/>
            <a:fld id="{E30016A3-627E-4411-A3E7-B54F258F3BCA}" type="slidenum">
              <a:rPr lang="es-ES" sz="1200"/>
              <a:pPr algn="r" eaLnBrk="1" hangingPunct="1"/>
              <a:t>1</a:t>
            </a:fld>
            <a:endParaRPr lang="es-E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63E77-BC6F-43DC-9A4D-AC440BCB707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56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63E77-BC6F-43DC-9A4D-AC440BCB707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56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63E77-BC6F-43DC-9A4D-AC440BCB707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56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63E77-BC6F-43DC-9A4D-AC440BCB707E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56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63E77-BC6F-43DC-9A4D-AC440BCB707E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56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63E77-BC6F-43DC-9A4D-AC440BCB707E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56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0B75-B0C1-455A-83D1-37E881F72F3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011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0B75-B0C1-455A-83D1-37E881F72F32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011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0B75-B0C1-455A-83D1-37E881F72F32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011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0B75-B0C1-455A-83D1-37E881F72F32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01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pPr eaLnBrk="1" hangingPunct="1"/>
            <a:fld id="{C032D827-29F3-4F0F-BBDC-433215D3CC14}" type="slidenum">
              <a:rPr lang="es-ES" sz="1200" smtClean="0"/>
              <a:pPr eaLnBrk="1" hangingPunct="1"/>
              <a:t>2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0B75-B0C1-455A-83D1-37E881F72F32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011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0B75-B0C1-455A-83D1-37E881F72F32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011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0B75-B0C1-455A-83D1-37E881F72F32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0114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0B75-B0C1-455A-83D1-37E881F72F32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0114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0B75-B0C1-455A-83D1-37E881F72F32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0114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A0B75-B0C1-455A-83D1-37E881F72F32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011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901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ctr" eaLnBrk="0" hangingPunct="0"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1pPr>
            <a:lvl2pPr marL="770365" indent="-296294" algn="ctr" eaLnBrk="0" hangingPunct="0"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2pPr>
            <a:lvl3pPr marL="1185177" indent="-237035" algn="ctr" eaLnBrk="0" hangingPunct="0"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3pPr>
            <a:lvl4pPr marL="1659247" indent="-237035" algn="ctr" eaLnBrk="0" hangingPunct="0"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4pPr>
            <a:lvl5pPr marL="2133318" indent="-237035" algn="ctr" eaLnBrk="0" hangingPunct="0"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5pPr>
            <a:lvl6pPr marL="2607389" indent="-237035" algn="ctr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6pPr>
            <a:lvl7pPr marL="3081459" indent="-237035" algn="ctr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7pPr>
            <a:lvl8pPr marL="3555530" indent="-237035" algn="ctr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8pPr>
            <a:lvl9pPr marL="4029601" indent="-237035" algn="ctr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9pPr>
          </a:lstStyle>
          <a:p>
            <a:pPr algn="r" eaLnBrk="1" hangingPunct="1"/>
            <a:fld id="{A2F01C7A-A63B-47E2-B644-69F856C960F5}" type="slidenum">
              <a:rPr lang="es-ES_tradnl" sz="1200"/>
              <a:pPr algn="r" eaLnBrk="1" hangingPunct="1"/>
              <a:t>26</a:t>
            </a:fld>
            <a:endParaRPr lang="es-ES_tradnl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7297" y="9426860"/>
            <a:ext cx="2948806" cy="4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29" tIns="46713" rIns="93429" bIns="46713" anchor="b"/>
          <a:lstStyle>
            <a:lvl1pPr algn="ctr" defTabSz="890588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1pPr>
            <a:lvl2pPr marL="742950" indent="-285750" algn="ctr" defTabSz="890588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2pPr>
            <a:lvl3pPr marL="1143000" indent="-228600" algn="ctr" defTabSz="890588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3pPr>
            <a:lvl4pPr marL="1600200" indent="-228600" algn="ctr" defTabSz="890588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4pPr>
            <a:lvl5pPr marL="2057400" indent="-228600" algn="ctr" defTabSz="890588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5pPr>
            <a:lvl6pPr marL="2514600" indent="-228600" algn="ctr" defTabSz="8905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6pPr>
            <a:lvl7pPr marL="2971800" indent="-228600" algn="ctr" defTabSz="8905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7pPr>
            <a:lvl8pPr marL="3429000" indent="-228600" algn="ctr" defTabSz="8905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8pPr>
            <a:lvl9pPr marL="3886200" indent="-228600" algn="ctr" defTabSz="890588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9pPr>
          </a:lstStyle>
          <a:p>
            <a:pPr algn="r" eaLnBrk="1" hangingPunct="1"/>
            <a:fld id="{24DA95AC-604D-47AA-A938-43925869657D}" type="slidenum">
              <a:rPr lang="es-ES" sz="1200">
                <a:solidFill>
                  <a:schemeClr val="tx1"/>
                </a:solidFill>
                <a:latin typeface="Arial" pitchFamily="34" charset="0"/>
              </a:rPr>
              <a:pPr algn="r" eaLnBrk="1" hangingPunct="1"/>
              <a:t>3</a:t>
            </a:fld>
            <a:endParaRPr lang="es-E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47621" y="9426841"/>
            <a:ext cx="2948447" cy="49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05" tIns="45052" rIns="90105" bIns="45052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2A01A2A-0E35-40F4-B6CF-85EBB815CC49}" type="slidenum">
              <a:rPr lang="es-ES" sz="1200"/>
              <a:pPr algn="r" eaLnBrk="1" hangingPunct="1"/>
              <a:t>4</a:t>
            </a:fld>
            <a:endParaRPr lang="es-E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47621" y="9426841"/>
            <a:ext cx="2948447" cy="49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05" tIns="45052" rIns="90105" bIns="45052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46E092-6632-4CCA-B292-8945D3925304}" type="slidenum">
              <a:rPr lang="es-ES" sz="1200"/>
              <a:pPr algn="r" eaLnBrk="1" hangingPunct="1"/>
              <a:t>5</a:t>
            </a:fld>
            <a:endParaRPr lang="es-E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47620" y="9426842"/>
            <a:ext cx="2948448" cy="49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30" tIns="46714" rIns="93430" bIns="46714" anchor="b"/>
          <a:lstStyle>
            <a:lvl1pPr defTabSz="890588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90588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90588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90588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90588" eaLnBrk="0" hangingPunct="0">
              <a:spcBef>
                <a:spcPct val="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SzTx/>
              <a:buFontTx/>
              <a:buNone/>
            </a:pPr>
            <a:fld id="{7E025594-B124-4AB7-8F82-A96BA67A4D3A}" type="slidenum">
              <a:rPr lang="es-ES" sz="1200"/>
              <a:pPr algn="r" eaLnBrk="1" hangingPunct="1">
                <a:lnSpc>
                  <a:spcPct val="100000"/>
                </a:lnSpc>
                <a:buClrTx/>
                <a:buSzTx/>
                <a:buFontTx/>
                <a:buNone/>
              </a:pPr>
              <a:t>6</a:t>
            </a:fld>
            <a:endParaRPr lang="es-E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47621" y="9426841"/>
            <a:ext cx="2948447" cy="49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105" tIns="45052" rIns="90105" bIns="45052" anchor="b"/>
          <a:lstStyle>
            <a:lvl1pPr defTabSz="8905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058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058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058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058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05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46E092-6632-4CCA-B292-8945D3925304}" type="slidenum">
              <a:rPr lang="es-ES" sz="1200"/>
              <a:pPr algn="r" eaLnBrk="1" hangingPunct="1"/>
              <a:t>7</a:t>
            </a:fld>
            <a:endParaRPr lang="es-E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1pPr>
            <a:lvl2pPr marL="742950" indent="-285750" eaLnBrk="0" hangingPunct="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2pPr>
            <a:lvl3pPr marL="11430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3pPr>
            <a:lvl4pPr marL="16002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4pPr>
            <a:lvl5pPr marL="2057400" indent="-228600" eaLnBrk="0" hangingPunct="0"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pPr eaLnBrk="1" hangingPunct="1"/>
            <a:fld id="{C032D827-29F3-4F0F-BBDC-433215D3CC14}" type="slidenum">
              <a:rPr lang="es-ES" sz="1200" smtClean="0"/>
              <a:pPr eaLnBrk="1" hangingPunct="1"/>
              <a:t>8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63E77-BC6F-43DC-9A4D-AC440BCB707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5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446A3-42B6-4109-B702-6FCCDA6A1C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029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A232A-EAFA-4BE8-83B4-EC8C320CEC1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9995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18FEC-0443-4F71-9341-1F8AFEB1D4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839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A5089-185C-4A1B-862C-6F5395FAE2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479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1936E-0BA0-4FA6-BCFB-981CED743A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042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B25F3-3760-4F03-8AEE-1D0C20D155E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631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10175-D1B6-4EF3-957C-CBDF6B954FD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268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4E3FC-9A6E-4C39-B4CA-7E59F7F6D9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369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4FFF6-7791-4D70-A883-71D54643D6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012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97076-8436-4C8A-BA4E-FA7D104327D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786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>
              <a:sym typeface="Gill Sans MT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BA736-2231-4B3B-9430-A0E77D79AB4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232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7350"/>
            <a:ext cx="1300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Line 2"/>
          <p:cNvSpPr>
            <a:spLocks noChangeShapeType="1"/>
          </p:cNvSpPr>
          <p:nvPr/>
        </p:nvSpPr>
        <p:spPr bwMode="auto">
          <a:xfrm rot="10800000" flipH="1">
            <a:off x="635000" y="1839913"/>
            <a:ext cx="11734800" cy="1587"/>
          </a:xfrm>
          <a:prstGeom prst="line">
            <a:avLst/>
          </a:prstGeom>
          <a:noFill/>
          <a:ln w="12700">
            <a:solidFill>
              <a:srgbClr val="A7AAA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3075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6343650" y="9326563"/>
            <a:ext cx="3175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smtClean="0">
                <a:solidFill>
                  <a:srgbClr val="0D4C92"/>
                </a:solidFill>
                <a:latin typeface="+mj-lt"/>
                <a:ea typeface="Gill Sans" charset="0"/>
                <a:cs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+mj-lt"/>
              </a:defRPr>
            </a:lvl2pPr>
            <a:lvl3pPr algn="l">
              <a:defRPr sz="1200">
                <a:solidFill>
                  <a:schemeClr val="tx1"/>
                </a:solidFill>
                <a:latin typeface="+mj-lt"/>
              </a:defRPr>
            </a:lvl3pPr>
            <a:lvl4pPr algn="l">
              <a:defRPr sz="1200">
                <a:solidFill>
                  <a:schemeClr val="tx1"/>
                </a:solidFill>
                <a:latin typeface="+mj-lt"/>
              </a:defRPr>
            </a:lvl4pPr>
            <a:lvl5pPr algn="l">
              <a:defRPr sz="1200">
                <a:solidFill>
                  <a:schemeClr val="tx1"/>
                </a:solidFill>
                <a:latin typeface="+mj-lt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defRPr/>
            </a:pPr>
            <a:fld id="{52F87D75-D3E6-4B7A-B6C5-1BE7ED4DADE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800">
          <a:solidFill>
            <a:srgbClr val="707272"/>
          </a:solidFill>
          <a:latin typeface="Gill Sans" charset="0"/>
          <a:ea typeface="小塚ゴシック Pr6N EL" charset="0"/>
          <a:cs typeface="小塚ゴシック Pr6N EL" charset="0"/>
          <a:sym typeface="Gill Sans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333333"/>
          </a:solidFill>
          <a:latin typeface="+mn-lt"/>
          <a:ea typeface="+mn-ea"/>
          <a:cs typeface="+mn-cs"/>
          <a:sym typeface="Gill Sans MT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A7AAAB"/>
          </a:solidFill>
          <a:latin typeface="+mn-lt"/>
          <a:ea typeface="+mn-ea"/>
          <a:cs typeface="+mn-cs"/>
          <a:sym typeface="Gill Sans MT" charset="0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://www.edufis.mh.gob.sv/index.php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://www.oecd.org/" TargetMode="Externa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la+antigua+guatemala&amp;source=images&amp;cd=&amp;cad=rja&amp;docid=Y4jbyb9DSY1PjM&amp;tbnid=h7e7iXIxVtcZ2M:&amp;ved=0CAUQjRw&amp;url=http%3A%2F%2Fes.wikipedia.org%2Fwiki%2FAntigua_Guatemala&amp;ei=2p4cUsSZK6fRsASF_4Ao&amp;bvm=bv.51156542,d.cWc&amp;psig=AFQjCNH1NS0Ol_GdvRSe6ytvtrvQXPt5Qw&amp;ust=1377693781737512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radocomercio.com/fotos/indice-de-corrupci&#243;n-mundial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Hoja_de_c_lculo_de_Microsoft_Excel_97-2003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-358775"/>
            <a:ext cx="2619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30" tIns="65016" rIns="130030" bIns="65016" anchor="ctr">
            <a:spAutoFit/>
          </a:bodyPr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827088" y="1074738"/>
            <a:ext cx="10918825" cy="795337"/>
          </a:xfrm>
          <a:prstGeom prst="rect">
            <a:avLst/>
          </a:prstGeom>
        </p:spPr>
        <p:txBody>
          <a:bodyPr lIns="92878" tIns="46439" rIns="92878" bIns="46439">
            <a:spAutoFit/>
          </a:bodyPr>
          <a:lstStyle/>
          <a:p>
            <a:pPr marL="406345" indent="-406345" algn="ctr">
              <a:defRPr/>
            </a:pPr>
            <a:r>
              <a:rPr lang="es-ES" sz="4600" b="1" dirty="0">
                <a:solidFill>
                  <a:schemeClr val="accent2"/>
                </a:solidFill>
                <a:latin typeface="+mn-lt"/>
                <a:ea typeface="小塚ゴシック Pr6N EL" charset="0"/>
                <a:cs typeface="Arial" pitchFamily="34" charset="0"/>
                <a:sym typeface="Gill Sans" charset="0"/>
              </a:rPr>
              <a:t>Acción de </a:t>
            </a:r>
            <a:r>
              <a:rPr lang="es-ES" sz="4600" b="1" dirty="0" err="1" smtClean="0">
                <a:solidFill>
                  <a:schemeClr val="accent2"/>
                </a:solidFill>
                <a:latin typeface="+mn-lt"/>
                <a:ea typeface="小塚ゴシック Pr6N EL" charset="0"/>
                <a:cs typeface="Arial" pitchFamily="34" charset="0"/>
                <a:sym typeface="Gill Sans" charset="0"/>
              </a:rPr>
              <a:t>EUROsociAL</a:t>
            </a:r>
            <a:r>
              <a:rPr lang="es-ES" sz="4600" b="1" dirty="0" smtClean="0">
                <a:solidFill>
                  <a:schemeClr val="accent2"/>
                </a:solidFill>
                <a:latin typeface="+mn-lt"/>
                <a:ea typeface="小塚ゴシック Pr6N EL" charset="0"/>
                <a:cs typeface="Arial" pitchFamily="34" charset="0"/>
                <a:sym typeface="Gill Sans" charset="0"/>
              </a:rPr>
              <a:t> II     </a:t>
            </a:r>
            <a:endParaRPr lang="es-ES" sz="4600" b="1" dirty="0">
              <a:solidFill>
                <a:schemeClr val="accent2"/>
              </a:solidFill>
              <a:latin typeface="+mn-lt"/>
              <a:ea typeface="小塚ゴシック Pr6N EL" charset="0"/>
              <a:cs typeface="Arial" pitchFamily="34" charset="0"/>
              <a:sym typeface="Gill Sans" charset="0"/>
            </a:endParaRPr>
          </a:p>
        </p:txBody>
      </p:sp>
      <p:pic>
        <p:nvPicPr>
          <p:cNvPr id="33796" name="Picture 2" descr="Educación Fiscal">
            <a:hlinkClick r:id="rId3" tooltip="Inicio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913" y="2549525"/>
            <a:ext cx="1533127" cy="159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http://www.esaf.fazenda.gov.br/esafsite/educacao-fiscal/Edu_Fiscal2008/INDEX_atualiza_files/Banner-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7350125"/>
            <a:ext cx="4181475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" descr="C:\Users\Borja Diaz\AppData\Local\Microsoft\Windows\Temporary Internet Files\Content.Outlook\30121T25\LogoMH1_0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63" y="2692400"/>
            <a:ext cx="2266205" cy="145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Imagen 1" descr="Descripción: cid:image001.png@01CD69BF.DA4CD1F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356520"/>
            <a:ext cx="4297989" cy="112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Imagen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57" y="3346311"/>
            <a:ext cx="5564595" cy="557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2987675" y="5092824"/>
            <a:ext cx="10918825" cy="1509557"/>
          </a:xfrm>
          <a:prstGeom prst="rect">
            <a:avLst/>
          </a:prstGeom>
        </p:spPr>
        <p:txBody>
          <a:bodyPr lIns="92878" tIns="46439" rIns="92878" bIns="46439">
            <a:spAutoFit/>
          </a:bodyPr>
          <a:lstStyle/>
          <a:p>
            <a:pPr marL="406345" indent="-406345" algn="ctr">
              <a:defRPr/>
            </a:pPr>
            <a:r>
              <a:rPr lang="es-ES" sz="4600" dirty="0" smtClean="0">
                <a:solidFill>
                  <a:schemeClr val="accent2"/>
                </a:solidFill>
                <a:latin typeface="+mn-lt"/>
                <a:ea typeface="小塚ゴシック Pr6N EL" charset="0"/>
                <a:cs typeface="Arial" pitchFamily="34" charset="0"/>
                <a:sym typeface="Gill Sans" charset="0"/>
              </a:rPr>
              <a:t>Fortalecimiento </a:t>
            </a:r>
          </a:p>
          <a:p>
            <a:pPr marL="406345" indent="-406345" algn="ctr">
              <a:defRPr/>
            </a:pPr>
            <a:r>
              <a:rPr lang="es-ES" sz="4600" dirty="0">
                <a:solidFill>
                  <a:schemeClr val="accent2"/>
                </a:solidFill>
                <a:latin typeface="+mn-lt"/>
                <a:ea typeface="小塚ゴシック Pr6N EL" charset="0"/>
                <a:cs typeface="Arial" pitchFamily="34" charset="0"/>
                <a:sym typeface="Gill Sans" charset="0"/>
              </a:rPr>
              <a:t>d</a:t>
            </a:r>
            <a:r>
              <a:rPr lang="es-ES" sz="4600" dirty="0" smtClean="0">
                <a:solidFill>
                  <a:schemeClr val="accent2"/>
                </a:solidFill>
                <a:latin typeface="+mn-lt"/>
                <a:ea typeface="小塚ゴシック Pr6N EL" charset="0"/>
                <a:cs typeface="Arial" pitchFamily="34" charset="0"/>
                <a:sym typeface="Gill Sans" charset="0"/>
              </a:rPr>
              <a:t>e los Programas de Educación </a:t>
            </a:r>
            <a:r>
              <a:rPr lang="es-ES" sz="4600" dirty="0">
                <a:solidFill>
                  <a:schemeClr val="accent2"/>
                </a:solidFill>
                <a:latin typeface="+mn-lt"/>
                <a:ea typeface="小塚ゴシック Pr6N EL" charset="0"/>
                <a:cs typeface="Arial" pitchFamily="34" charset="0"/>
                <a:sym typeface="Gill Sans" charset="0"/>
              </a:rPr>
              <a:t>Fiscal    </a:t>
            </a:r>
          </a:p>
        </p:txBody>
      </p:sp>
    </p:spTree>
    <p:extLst>
      <p:ext uri="{BB962C8B-B14F-4D97-AF65-F5344CB8AC3E}">
        <p14:creationId xmlns:p14="http://schemas.microsoft.com/office/powerpoint/2010/main" val="31322432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" y="-358037"/>
            <a:ext cx="262663" cy="71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0030" tIns="65016" rIns="130030" bIns="650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101800" y="1075262"/>
            <a:ext cx="10918043" cy="794149"/>
          </a:xfrm>
          <a:prstGeom prst="rect">
            <a:avLst/>
          </a:prstGeom>
        </p:spPr>
        <p:txBody>
          <a:bodyPr wrap="square" lIns="92878" tIns="46439" rIns="92878" bIns="46439">
            <a:spAutoFit/>
          </a:bodyPr>
          <a:lstStyle/>
          <a:p>
            <a:pPr marL="406345" indent="-406345"/>
            <a:r>
              <a:rPr lang="es-ES" sz="4600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Líneas de trabajo (autodiagnóstico)     </a:t>
            </a:r>
            <a:endParaRPr lang="es-ES" sz="46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216305151"/>
              </p:ext>
            </p:extLst>
          </p:nvPr>
        </p:nvGraphicFramePr>
        <p:xfrm>
          <a:off x="525736" y="2212504"/>
          <a:ext cx="12313368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5635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" y="-358037"/>
            <a:ext cx="262663" cy="71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0030" tIns="65016" rIns="130030" bIns="650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2357" y="1075262"/>
            <a:ext cx="11456445" cy="1478780"/>
          </a:xfrm>
          <a:prstGeom prst="rect">
            <a:avLst/>
          </a:prstGeom>
        </p:spPr>
        <p:txBody>
          <a:bodyPr wrap="square" lIns="92878" tIns="46439" rIns="92878" bIns="46439">
            <a:spAutoFit/>
          </a:bodyPr>
          <a:lstStyle/>
          <a:p>
            <a:pPr marL="406345" indent="-406345"/>
            <a:r>
              <a:rPr lang="es-ES" sz="4400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Institucionalización en Hacienda   </a:t>
            </a:r>
          </a:p>
          <a:p>
            <a:pPr marL="406345" indent="-406345"/>
            <a:r>
              <a:rPr lang="es-ES" sz="4600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    </a:t>
            </a:r>
            <a:endParaRPr lang="es-ES" sz="46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278264" y="2028408"/>
            <a:ext cx="743850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s-ES" sz="3600" dirty="0">
                <a:latin typeface="+mn-lt"/>
              </a:rPr>
              <a:t>I</a:t>
            </a:r>
            <a:r>
              <a:rPr lang="es-ES" sz="3600" dirty="0" smtClean="0">
                <a:latin typeface="+mn-lt"/>
              </a:rPr>
              <a:t>ntegración </a:t>
            </a:r>
            <a:r>
              <a:rPr lang="es-ES" sz="3600" dirty="0">
                <a:latin typeface="+mn-lt"/>
              </a:rPr>
              <a:t>de la educación fiscal </a:t>
            </a:r>
            <a:r>
              <a:rPr lang="es-ES" sz="3600" dirty="0" smtClean="0">
                <a:latin typeface="+mn-lt"/>
              </a:rPr>
              <a:t>como estrategia institucional,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3600" dirty="0">
                <a:latin typeface="+mn-lt"/>
              </a:rPr>
              <a:t>A</a:t>
            </a:r>
            <a:r>
              <a:rPr lang="es-ES" sz="3600" dirty="0" smtClean="0">
                <a:latin typeface="+mn-lt"/>
              </a:rPr>
              <a:t>sesoramiento </a:t>
            </a:r>
            <a:r>
              <a:rPr lang="es-ES" sz="3600" dirty="0">
                <a:latin typeface="+mn-lt"/>
              </a:rPr>
              <a:t>entre pares para elaboración de planes estratégicos, </a:t>
            </a:r>
            <a:endParaRPr lang="es-ES" sz="3600" dirty="0" smtClean="0">
              <a:latin typeface="+mn-lt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3600" dirty="0">
                <a:latin typeface="+mn-lt"/>
              </a:rPr>
              <a:t>C</a:t>
            </a:r>
            <a:r>
              <a:rPr lang="es-ES" sz="3600" dirty="0" smtClean="0">
                <a:latin typeface="+mn-lt"/>
              </a:rPr>
              <a:t>apacitación </a:t>
            </a:r>
            <a:r>
              <a:rPr lang="es-ES" sz="3600" dirty="0">
                <a:latin typeface="+mn-lt"/>
              </a:rPr>
              <a:t>de personal clave en técnicas pedagógicas</a:t>
            </a:r>
            <a:r>
              <a:rPr lang="es-ES" sz="3600" dirty="0" smtClean="0">
                <a:latin typeface="+mn-lt"/>
              </a:rPr>
              <a:t>,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3600" dirty="0">
                <a:latin typeface="+mn-lt"/>
              </a:rPr>
              <a:t>I</a:t>
            </a:r>
            <a:r>
              <a:rPr lang="es-ES" sz="3600" dirty="0" smtClean="0">
                <a:latin typeface="+mn-lt"/>
              </a:rPr>
              <a:t>niciativas </a:t>
            </a:r>
            <a:r>
              <a:rPr lang="es-ES" sz="3600" dirty="0">
                <a:latin typeface="+mn-lt"/>
              </a:rPr>
              <a:t>de educación fiscal interna, </a:t>
            </a:r>
            <a:endParaRPr lang="es-ES" sz="3600" dirty="0" smtClean="0">
              <a:latin typeface="+mn-lt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3600" dirty="0">
                <a:latin typeface="+mn-lt"/>
              </a:rPr>
              <a:t>M</a:t>
            </a:r>
            <a:r>
              <a:rPr lang="es-ES" sz="3600" dirty="0" smtClean="0">
                <a:latin typeface="+mn-lt"/>
              </a:rPr>
              <a:t>ejora </a:t>
            </a:r>
            <a:r>
              <a:rPr lang="es-ES" sz="3600" dirty="0">
                <a:latin typeface="+mn-lt"/>
              </a:rPr>
              <a:t>de las metodologías de monitoreo y evaluación de los programas, </a:t>
            </a:r>
            <a:endParaRPr lang="es-ES" sz="3600" dirty="0" smtClean="0">
              <a:latin typeface="+mn-lt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3600" dirty="0" smtClean="0">
                <a:latin typeface="+mn-lt"/>
              </a:rPr>
              <a:t>Fortalecimiento </a:t>
            </a:r>
            <a:r>
              <a:rPr lang="es-ES" sz="3600" dirty="0">
                <a:latin typeface="+mn-lt"/>
              </a:rPr>
              <a:t>de las estrategias de </a:t>
            </a:r>
            <a:r>
              <a:rPr lang="es-ES" sz="3600" dirty="0" smtClean="0">
                <a:latin typeface="+mn-lt"/>
              </a:rPr>
              <a:t>comunicación. </a:t>
            </a:r>
            <a:endParaRPr lang="es-ES" sz="2800" dirty="0"/>
          </a:p>
        </p:txBody>
      </p:sp>
      <p:pic>
        <p:nvPicPr>
          <p:cNvPr id="6" name="Picture 4" descr="¿Quiénes somo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6" y="3035904"/>
            <a:ext cx="5058487" cy="42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2160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" y="-358037"/>
            <a:ext cx="262663" cy="71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0030" tIns="65016" rIns="130030" bIns="650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31350" y="1075262"/>
            <a:ext cx="11456445" cy="1478780"/>
          </a:xfrm>
          <a:prstGeom prst="rect">
            <a:avLst/>
          </a:prstGeom>
        </p:spPr>
        <p:txBody>
          <a:bodyPr wrap="square" lIns="92878" tIns="46439" rIns="92878" bIns="46439">
            <a:spAutoFit/>
          </a:bodyPr>
          <a:lstStyle/>
          <a:p>
            <a:pPr marL="406345" indent="-406345"/>
            <a:r>
              <a:rPr lang="es-ES" sz="4400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Alianza con el sistema educativo  </a:t>
            </a:r>
          </a:p>
          <a:p>
            <a:pPr marL="406345" indent="-406345"/>
            <a:r>
              <a:rPr lang="es-ES" sz="4600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    </a:t>
            </a:r>
            <a:endParaRPr lang="es-ES" sz="46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774208" y="2583227"/>
            <a:ext cx="784887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buFont typeface="Arial" pitchFamily="34" charset="0"/>
              <a:buChar char="•"/>
            </a:pPr>
            <a:r>
              <a:rPr lang="es-ES" sz="4000" dirty="0" smtClean="0">
                <a:latin typeface="+mn-lt"/>
              </a:rPr>
              <a:t>Apoyo a la inclusión </a:t>
            </a:r>
            <a:r>
              <a:rPr lang="es-ES" sz="4000" dirty="0">
                <a:latin typeface="+mn-lt"/>
              </a:rPr>
              <a:t>y desarrollo de la educación fiscal en </a:t>
            </a:r>
            <a:r>
              <a:rPr lang="es-ES" sz="4000" dirty="0" smtClean="0">
                <a:latin typeface="+mn-lt"/>
              </a:rPr>
              <a:t>el </a:t>
            </a:r>
            <a:r>
              <a:rPr lang="es-ES" sz="4000" dirty="0" err="1" smtClean="0">
                <a:latin typeface="+mn-lt"/>
              </a:rPr>
              <a:t>curriculum</a:t>
            </a:r>
            <a:r>
              <a:rPr lang="es-ES" sz="4000" dirty="0" smtClean="0">
                <a:latin typeface="+mn-lt"/>
              </a:rPr>
              <a:t> escolar; 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s-ES" sz="4000" dirty="0">
                <a:latin typeface="+mn-lt"/>
              </a:rPr>
              <a:t>D</a:t>
            </a:r>
            <a:r>
              <a:rPr lang="es-ES" sz="4000" dirty="0" smtClean="0">
                <a:latin typeface="+mn-lt"/>
              </a:rPr>
              <a:t>iseño </a:t>
            </a:r>
            <a:r>
              <a:rPr lang="es-ES" sz="4000" dirty="0">
                <a:latin typeface="+mn-lt"/>
              </a:rPr>
              <a:t>de </a:t>
            </a:r>
            <a:r>
              <a:rPr lang="es-ES" sz="4000" dirty="0" smtClean="0">
                <a:latin typeface="+mn-lt"/>
              </a:rPr>
              <a:t>cursos, diplomados y </a:t>
            </a:r>
            <a:r>
              <a:rPr lang="es-ES" sz="4000" dirty="0">
                <a:latin typeface="+mn-lt"/>
              </a:rPr>
              <a:t>de material </a:t>
            </a:r>
            <a:r>
              <a:rPr lang="es-ES" sz="4000" dirty="0" smtClean="0">
                <a:latin typeface="+mn-lt"/>
              </a:rPr>
              <a:t>didáctico</a:t>
            </a:r>
            <a:r>
              <a:rPr lang="es-ES" sz="4000" dirty="0">
                <a:latin typeface="+mn-lt"/>
              </a:rPr>
              <a:t>;</a:t>
            </a:r>
            <a:endParaRPr lang="es-ES" sz="4000" dirty="0" smtClean="0">
              <a:latin typeface="+mn-lt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4000" dirty="0" smtClean="0">
                <a:latin typeface="+mn-lt"/>
              </a:rPr>
              <a:t>Fortalecimiento de las estrategias </a:t>
            </a:r>
            <a:r>
              <a:rPr lang="es-ES" sz="4000" dirty="0">
                <a:latin typeface="+mn-lt"/>
              </a:rPr>
              <a:t>de capacitación </a:t>
            </a:r>
            <a:r>
              <a:rPr lang="es-ES" sz="4000" dirty="0" smtClean="0">
                <a:latin typeface="+mn-lt"/>
              </a:rPr>
              <a:t>online;</a:t>
            </a:r>
            <a:endParaRPr lang="es-ES" sz="4000" dirty="0">
              <a:latin typeface="+mn-lt"/>
            </a:endParaRP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s-ES" sz="4000" dirty="0">
                <a:latin typeface="+mn-lt"/>
              </a:rPr>
              <a:t>C</a:t>
            </a:r>
            <a:r>
              <a:rPr lang="es-ES" sz="4000" dirty="0" smtClean="0">
                <a:latin typeface="+mn-lt"/>
              </a:rPr>
              <a:t>reación </a:t>
            </a:r>
            <a:r>
              <a:rPr lang="es-ES" sz="4000" dirty="0">
                <a:latin typeface="+mn-lt"/>
              </a:rPr>
              <a:t>de </a:t>
            </a:r>
            <a:r>
              <a:rPr lang="es-ES" sz="4000" dirty="0" smtClean="0">
                <a:latin typeface="+mn-lt"/>
              </a:rPr>
              <a:t>iniciativas con las universidades: cursos e iniciativas de responsabilidad social. </a:t>
            </a:r>
          </a:p>
          <a:p>
            <a:pPr marL="571500" indent="-571500">
              <a:buFont typeface="Arial" pitchFamily="34" charset="0"/>
              <a:buChar char="•"/>
            </a:pPr>
            <a:endParaRPr lang="es-ES" sz="4400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50" y="2788568"/>
            <a:ext cx="43370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3121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" y="-358037"/>
            <a:ext cx="262663" cy="71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0030" tIns="65016" rIns="130030" bIns="650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2357" y="1075262"/>
            <a:ext cx="11456445" cy="1540335"/>
          </a:xfrm>
          <a:prstGeom prst="rect">
            <a:avLst/>
          </a:prstGeom>
        </p:spPr>
        <p:txBody>
          <a:bodyPr wrap="square" lIns="92878" tIns="46439" rIns="92878" bIns="46439">
            <a:spAutoFit/>
          </a:bodyPr>
          <a:lstStyle/>
          <a:p>
            <a:pPr marL="406345" indent="-406345"/>
            <a:r>
              <a:rPr lang="es-ES" sz="4800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Estrategias de educación no formal   </a:t>
            </a:r>
          </a:p>
          <a:p>
            <a:pPr marL="406345" indent="-406345"/>
            <a:r>
              <a:rPr lang="es-ES" sz="4600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    </a:t>
            </a:r>
            <a:endParaRPr lang="es-ES" sz="46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566296" y="2572544"/>
            <a:ext cx="73448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s-ES" sz="4400" dirty="0">
                <a:latin typeface="+mn-lt"/>
              </a:rPr>
              <a:t>A</a:t>
            </a:r>
            <a:r>
              <a:rPr lang="es-ES" sz="4400" dirty="0" smtClean="0">
                <a:latin typeface="+mn-lt"/>
              </a:rPr>
              <a:t>sesoramiento </a:t>
            </a:r>
            <a:r>
              <a:rPr lang="es-ES" sz="4400" dirty="0">
                <a:latin typeface="+mn-lt"/>
              </a:rPr>
              <a:t>en técnicas ludo-pedagógicas, </a:t>
            </a:r>
            <a:endParaRPr lang="es-ES" sz="4400" dirty="0" smtClean="0">
              <a:latin typeface="+mn-lt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4400" dirty="0">
                <a:latin typeface="+mn-lt"/>
              </a:rPr>
              <a:t>E</a:t>
            </a:r>
            <a:r>
              <a:rPr lang="es-ES" sz="4400" dirty="0" smtClean="0">
                <a:latin typeface="+mn-lt"/>
              </a:rPr>
              <a:t>spacios </a:t>
            </a:r>
            <a:r>
              <a:rPr lang="es-ES" sz="4400" dirty="0">
                <a:latin typeface="+mn-lt"/>
              </a:rPr>
              <a:t>de </a:t>
            </a:r>
            <a:r>
              <a:rPr lang="es-ES" sz="4400" dirty="0" smtClean="0">
                <a:latin typeface="+mn-lt"/>
              </a:rPr>
              <a:t>juego; </a:t>
            </a:r>
            <a:endParaRPr lang="es-ES" sz="4400" dirty="0">
              <a:latin typeface="+mn-lt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4400" dirty="0">
                <a:latin typeface="+mn-lt"/>
              </a:rPr>
              <a:t>T</a:t>
            </a:r>
            <a:r>
              <a:rPr lang="es-ES" sz="4400" dirty="0" smtClean="0">
                <a:latin typeface="+mn-lt"/>
              </a:rPr>
              <a:t>eatro </a:t>
            </a:r>
            <a:r>
              <a:rPr lang="es-ES" sz="4400" dirty="0">
                <a:latin typeface="+mn-lt"/>
              </a:rPr>
              <a:t>para </a:t>
            </a:r>
            <a:r>
              <a:rPr lang="es-ES" sz="4400" dirty="0" smtClean="0">
                <a:latin typeface="+mn-lt"/>
              </a:rPr>
              <a:t>jóvenes y adultos;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4400" dirty="0" smtClean="0">
                <a:latin typeface="+mn-lt"/>
              </a:rPr>
              <a:t>Actividades pre-deportivas;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4400" dirty="0" smtClean="0">
                <a:latin typeface="+mn-lt"/>
              </a:rPr>
              <a:t>Concursos;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4400" dirty="0" smtClean="0">
                <a:latin typeface="+mn-lt"/>
              </a:rPr>
              <a:t>Series de TV. </a:t>
            </a:r>
          </a:p>
          <a:p>
            <a:pPr algn="l"/>
            <a:endParaRPr lang="es-ES" sz="2800" dirty="0" smtClean="0"/>
          </a:p>
          <a:p>
            <a:pPr marL="571500" indent="-571500" algn="l">
              <a:buFont typeface="Arial" pitchFamily="34" charset="0"/>
              <a:buChar char="•"/>
            </a:pPr>
            <a:endParaRPr lang="es-ES" sz="2800" dirty="0"/>
          </a:p>
        </p:txBody>
      </p:sp>
      <p:pic>
        <p:nvPicPr>
          <p:cNvPr id="7" name="8 Imagen" descr="C:\Documents and Settings\bdiaz\Escritorio\PROYECTO PILOTO\ACTO DE LANZAMIENTO\Recrehacienda\Fotos celia\Imagen espac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10" y="2140496"/>
            <a:ext cx="4978931" cy="330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82" y="5740273"/>
            <a:ext cx="4990659" cy="326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76285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" y="-358037"/>
            <a:ext cx="262663" cy="71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0030" tIns="65016" rIns="130030" bIns="650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222357" y="1154774"/>
            <a:ext cx="12544739" cy="2248221"/>
          </a:xfrm>
          <a:prstGeom prst="rect">
            <a:avLst/>
          </a:prstGeom>
        </p:spPr>
        <p:txBody>
          <a:bodyPr wrap="square" lIns="92878" tIns="46439" rIns="92878" bIns="46439">
            <a:spAutoFit/>
          </a:bodyPr>
          <a:lstStyle/>
          <a:p>
            <a:pPr marL="406345" lvl="0" indent="-406345"/>
            <a:r>
              <a:rPr lang="es-ES" sz="48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Alianza con otras instituciones del </a:t>
            </a:r>
          </a:p>
          <a:p>
            <a:pPr marL="406345" lvl="0" indent="-406345"/>
            <a:r>
              <a:rPr lang="es-ES" sz="4800" b="1" dirty="0">
                <a:solidFill>
                  <a:schemeClr val="accent2"/>
                </a:solidFill>
                <a:latin typeface="+mn-lt"/>
                <a:cs typeface="Arial" pitchFamily="34" charset="0"/>
              </a:rPr>
              <a:t>Estado y de la sociedad civil</a:t>
            </a:r>
          </a:p>
          <a:p>
            <a:pPr marL="406345" indent="-406345"/>
            <a:r>
              <a:rPr lang="es-ES" sz="4400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    </a:t>
            </a:r>
            <a:endParaRPr lang="es-ES" sz="44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789160" y="3076600"/>
            <a:ext cx="770419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l">
              <a:buFont typeface="Arial" pitchFamily="34" charset="0"/>
              <a:buChar char="•"/>
            </a:pPr>
            <a:r>
              <a:rPr lang="es-ES" dirty="0"/>
              <a:t>Alianza con la aduana;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s-ES" dirty="0"/>
              <a:t>Tesoro </a:t>
            </a:r>
            <a:r>
              <a:rPr lang="es-ES" dirty="0" smtClean="0"/>
              <a:t>Público;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s-ES" dirty="0" smtClean="0"/>
              <a:t>Secretarías presupuestarias;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s-ES" dirty="0" smtClean="0"/>
              <a:t>Secretaría de Transparencia y anticorrupción; </a:t>
            </a:r>
            <a:endParaRPr lang="es-ES" dirty="0"/>
          </a:p>
          <a:p>
            <a:pPr marL="571500" lvl="0" indent="-571500" algn="l">
              <a:buFont typeface="Arial" pitchFamily="34" charset="0"/>
              <a:buChar char="•"/>
            </a:pPr>
            <a:r>
              <a:rPr lang="es-ES" dirty="0"/>
              <a:t>Contraloría, </a:t>
            </a:r>
            <a:endParaRPr lang="es-ES" dirty="0" smtClean="0"/>
          </a:p>
          <a:p>
            <a:pPr marL="571500" lvl="0" indent="-571500" algn="l">
              <a:buFont typeface="Arial" pitchFamily="34" charset="0"/>
              <a:buChar char="•"/>
            </a:pPr>
            <a:r>
              <a:rPr lang="es-ES" dirty="0" smtClean="0"/>
              <a:t>Asambleas legislativas;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s-ES" dirty="0" smtClean="0"/>
              <a:t>Gremios de empresarios; 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s-ES" dirty="0" smtClean="0"/>
              <a:t>Organizaciones </a:t>
            </a:r>
            <a:r>
              <a:rPr lang="es-ES" dirty="0"/>
              <a:t>N</a:t>
            </a:r>
            <a:r>
              <a:rPr lang="es-ES" dirty="0" smtClean="0"/>
              <a:t>o Gubernamentales  </a:t>
            </a:r>
            <a:endParaRPr lang="es-ES" dirty="0"/>
          </a:p>
          <a:p>
            <a:pPr marL="571500" indent="-571500" algn="l">
              <a:buFont typeface="Arial" pitchFamily="34" charset="0"/>
              <a:buChar char="•"/>
            </a:pPr>
            <a:endParaRPr lang="es-ES" sz="2800" dirty="0" smtClean="0"/>
          </a:p>
          <a:p>
            <a:pPr marL="571500" indent="-571500" algn="l">
              <a:buFont typeface="Arial" pitchFamily="34" charset="0"/>
              <a:buChar char="•"/>
            </a:pPr>
            <a:endParaRPr lang="es-E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" y="3279884"/>
            <a:ext cx="5789141" cy="490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8276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" y="-358037"/>
            <a:ext cx="262663" cy="71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0030" tIns="65016" rIns="130030" bIns="650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131350" y="1075262"/>
            <a:ext cx="12602097" cy="1417224"/>
          </a:xfrm>
          <a:prstGeom prst="rect">
            <a:avLst/>
          </a:prstGeom>
        </p:spPr>
        <p:txBody>
          <a:bodyPr wrap="square" lIns="92878" tIns="46439" rIns="92878" bIns="46439">
            <a:spAutoFit/>
          </a:bodyPr>
          <a:lstStyle/>
          <a:p>
            <a:pPr marL="406345" indent="-406345"/>
            <a:r>
              <a:rPr lang="es-ES" sz="4000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Gestión del Conocimiento: Red de Educación Fiscal </a:t>
            </a:r>
          </a:p>
          <a:p>
            <a:pPr marL="406345" indent="-406345"/>
            <a:r>
              <a:rPr lang="es-ES" sz="4600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     </a:t>
            </a:r>
            <a:endParaRPr lang="es-ES" sz="46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612849" y="2492486"/>
            <a:ext cx="63030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s-ES" sz="2800" dirty="0" smtClean="0">
                <a:latin typeface="Gill Sans MT" pitchFamily="34" charset="0"/>
              </a:rPr>
              <a:t>Documentación de actividades;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2800" dirty="0" smtClean="0">
                <a:latin typeface="Gill Sans MT" pitchFamily="34" charset="0"/>
              </a:rPr>
              <a:t>Foros virtuales;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2800" dirty="0" smtClean="0">
                <a:latin typeface="Gill Sans MT" pitchFamily="34" charset="0"/>
              </a:rPr>
              <a:t>Noticias de la Red;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2800" dirty="0" smtClean="0">
                <a:latin typeface="Gill Sans MT" pitchFamily="34" charset="0"/>
              </a:rPr>
              <a:t>Blog Educación Fiscal y Democracia;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2800" dirty="0" smtClean="0">
                <a:latin typeface="Gill Sans MT" pitchFamily="34" charset="0"/>
              </a:rPr>
              <a:t>Vídeos;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2800" dirty="0" smtClean="0">
                <a:latin typeface="Gill Sans MT" pitchFamily="34" charset="0"/>
              </a:rPr>
              <a:t>Enlaces de interés.  </a:t>
            </a:r>
          </a:p>
          <a:p>
            <a:pPr algn="l"/>
            <a:endParaRPr lang="es-ES" sz="2800" dirty="0" smtClean="0">
              <a:latin typeface="Gill Sans MT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s-ES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7" y="1783874"/>
            <a:ext cx="4574769" cy="407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28230" y="5861122"/>
            <a:ext cx="65024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/>
              <a:t>http://www.eurosocial-ii.eu/fortalecimiento-de-los-programas-de-educacion-fiscal-en-america-latina</a:t>
            </a:r>
          </a:p>
        </p:txBody>
      </p:sp>
      <p:pic>
        <p:nvPicPr>
          <p:cNvPr id="15" name="14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8" y="6569008"/>
            <a:ext cx="5400040" cy="264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logoOecd" descr="Organisation for Economic Co-operation and Development">
            <a:hlinkClick r:id="rId5" tooltip="&quot;return to OECD Home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08" y="6569008"/>
            <a:ext cx="3208936" cy="1764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1236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2E4A1-8052-46EA-B81B-790AC87EB65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1 Rectángulo"/>
          <p:cNvSpPr/>
          <p:nvPr/>
        </p:nvSpPr>
        <p:spPr>
          <a:xfrm>
            <a:off x="1893888" y="1132384"/>
            <a:ext cx="9753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/>
              <a:t>Actividades realizadas    </a:t>
            </a:r>
            <a:endParaRPr lang="es-E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1975" y="2009775"/>
            <a:ext cx="117760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endParaRPr lang="en-GB" sz="2800" b="1">
              <a:solidFill>
                <a:srgbClr val="FEA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小塚ゴシック Pr6N EL" charset="0"/>
              <a:cs typeface="Times New Roman" pitchFamily="18" charset="0"/>
              <a:sym typeface="Gill Sans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20" y="2284512"/>
            <a:ext cx="5683547" cy="417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456" y="2241650"/>
            <a:ext cx="4899546" cy="340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5812904"/>
            <a:ext cx="5694834" cy="328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61975" y="6749008"/>
            <a:ext cx="58880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Asistencia técnica de apoyo a la </a:t>
            </a:r>
            <a:r>
              <a:rPr lang="es-ES" sz="2800" dirty="0"/>
              <a:t>Planificación estratégica del PNEF de Brasil </a:t>
            </a:r>
          </a:p>
          <a:p>
            <a:r>
              <a:rPr lang="es-ES" sz="2800" dirty="0"/>
              <a:t>Brasilia, 18 – 22 de marzo </a:t>
            </a:r>
            <a:r>
              <a:rPr lang="es-ES" sz="2800" dirty="0" smtClean="0"/>
              <a:t>de 2013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91386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2E4A1-8052-46EA-B81B-790AC87EB65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" name="1 Rectángulo"/>
          <p:cNvSpPr/>
          <p:nvPr/>
        </p:nvSpPr>
        <p:spPr>
          <a:xfrm>
            <a:off x="1893888" y="1132384"/>
            <a:ext cx="9753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/>
              <a:t>Actividades realizadas  </a:t>
            </a:r>
            <a:endParaRPr lang="es-E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1975" y="2009775"/>
            <a:ext cx="117760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endParaRPr lang="en-GB" sz="2800" b="1">
              <a:solidFill>
                <a:srgbClr val="FEA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小塚ゴシック Pr6N EL" charset="0"/>
              <a:cs typeface="Times New Roman" pitchFamily="18" charset="0"/>
              <a:sym typeface="Gill Sans" charset="0"/>
            </a:endParaRPr>
          </a:p>
        </p:txBody>
      </p:sp>
      <p:pic>
        <p:nvPicPr>
          <p:cNvPr id="1027" name="Picture 3" descr="K:\IMG_78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299" y="2139665"/>
            <a:ext cx="4225579" cy="316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:\México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80" y="5997937"/>
            <a:ext cx="4346610" cy="32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IMG_76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8" y="2139665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61975" y="5332081"/>
            <a:ext cx="1148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Visita de intercambio </a:t>
            </a:r>
            <a:r>
              <a:rPr lang="es-ES" sz="3200" dirty="0"/>
              <a:t>a Brasil, </a:t>
            </a:r>
            <a:r>
              <a:rPr lang="es-ES" sz="3200" dirty="0" smtClean="0"/>
              <a:t>del 16 al </a:t>
            </a:r>
            <a:r>
              <a:rPr lang="es-ES" sz="3200" dirty="0"/>
              <a:t>19 de abril de 2013 </a:t>
            </a:r>
          </a:p>
        </p:txBody>
      </p:sp>
    </p:spTree>
    <p:extLst>
      <p:ext uri="{BB962C8B-B14F-4D97-AF65-F5344CB8AC3E}">
        <p14:creationId xmlns:p14="http://schemas.microsoft.com/office/powerpoint/2010/main" val="1046414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2E4A1-8052-46EA-B81B-790AC87EB658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1 Rectángulo"/>
          <p:cNvSpPr/>
          <p:nvPr/>
        </p:nvSpPr>
        <p:spPr>
          <a:xfrm>
            <a:off x="1893888" y="1132384"/>
            <a:ext cx="9753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dirty="0" smtClean="0"/>
              <a:t>Actividades realizadas  </a:t>
            </a:r>
            <a:endParaRPr lang="es-E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1975" y="2009775"/>
            <a:ext cx="117760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endParaRPr lang="en-GB" sz="2800" b="1">
              <a:solidFill>
                <a:srgbClr val="FEA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小塚ゴシック Pr6N EL" charset="0"/>
              <a:cs typeface="Times New Roman" pitchFamily="18" charset="0"/>
              <a:sym typeface="Gill Sans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49312" y="8023559"/>
            <a:ext cx="12601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Visita de intercambio a El Salvador: junio 2013 </a:t>
            </a:r>
            <a:endParaRPr lang="es-ES" sz="3200" dirty="0" smtClean="0"/>
          </a:p>
          <a:p>
            <a:r>
              <a:rPr lang="es-ES" sz="3200" b="1" dirty="0" smtClean="0"/>
              <a:t>Declaración de Sonsonate </a:t>
            </a:r>
            <a:endParaRPr lang="es-ES" sz="3200" b="1" dirty="0"/>
          </a:p>
        </p:txBody>
      </p:sp>
      <p:pic>
        <p:nvPicPr>
          <p:cNvPr id="1026" name="Picture 2" descr="\\FIIAPP-ARC2-SRV\Eurosocial II\UT\4.PAA\2013\FINANZAS PÚBLICAS\Educación Fiscal\ACTIVIDADES\Seminario San Salvado Junio\Fotos\Selección LAU\IMG_81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3" y="2356520"/>
            <a:ext cx="6072675" cy="455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IIAPP-ARC2-SRV\Eurosocial II\UT\4.PAA\2013\FINANZAS PÚBLICAS\Educación Fiscal\ACTIVIDADES\Seminario San Salvado Junio\Fotos\Selección LAU\IMG_82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560" y="2328055"/>
            <a:ext cx="3115702" cy="23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IIAPP-ARC2-SRV\Eurosocial II\UT\4.PAA\2013\FINANZAS PÚBLICAS\Educación Fiscal\ACTIVIDADES\Seminario San Salvado Junio\Fotos\Selección LAU\IMG_81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193" y="5020816"/>
            <a:ext cx="3286043" cy="246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862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2E4A1-8052-46EA-B81B-790AC87EB658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1 Rectángulo"/>
          <p:cNvSpPr/>
          <p:nvPr/>
        </p:nvSpPr>
        <p:spPr>
          <a:xfrm>
            <a:off x="390562" y="1203256"/>
            <a:ext cx="12118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latin typeface="Gill Sans MT" pitchFamily="34" charset="0"/>
              </a:rPr>
              <a:t>Avances: eje de alianza con el sistema educativo</a:t>
            </a:r>
            <a:endParaRPr lang="es-ES" sz="4000" b="1" dirty="0">
              <a:latin typeface="Gill Sans MT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1975" y="2009775"/>
            <a:ext cx="117760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endParaRPr lang="en-GB" sz="2800" b="1">
              <a:solidFill>
                <a:srgbClr val="FEA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小塚ゴシック Pr6N EL" charset="0"/>
              <a:cs typeface="Times New Roman" pitchFamily="18" charset="0"/>
              <a:sym typeface="Gill Sans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37490" y="8333184"/>
            <a:ext cx="12767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/>
              <a:t>G</a:t>
            </a:r>
            <a:r>
              <a:rPr lang="es-ES" sz="3200" b="1" dirty="0" smtClean="0"/>
              <a:t>uía de secundaria de Costa Rica    </a:t>
            </a:r>
            <a:endParaRPr lang="es-E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80" y="2212504"/>
            <a:ext cx="7450650" cy="582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7" y="2297110"/>
            <a:ext cx="4428167" cy="578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306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CCBB1-F068-48ED-84AC-97E81C3810A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87439" y="2788568"/>
            <a:ext cx="12385675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2698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" sz="4400" dirty="0" smtClean="0">
                <a:solidFill>
                  <a:srgbClr val="002776"/>
                </a:solidFill>
                <a:latin typeface="+mn-lt"/>
              </a:rPr>
              <a:t>Problemas de cohesión social;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" sz="4400" dirty="0" smtClean="0">
                <a:solidFill>
                  <a:srgbClr val="002776"/>
                </a:solidFill>
                <a:latin typeface="+mn-lt"/>
              </a:rPr>
              <a:t>Reducida carga tributaria;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" sz="4400" dirty="0" smtClean="0">
                <a:solidFill>
                  <a:srgbClr val="002776"/>
                </a:solidFill>
                <a:latin typeface="+mn-lt"/>
              </a:rPr>
              <a:t>Elevado fraude fiscal;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" sz="4400" dirty="0" smtClean="0">
                <a:solidFill>
                  <a:srgbClr val="002776"/>
                </a:solidFill>
                <a:latin typeface="+mn-lt"/>
              </a:rPr>
              <a:t>Problemas de gestión del gasto público</a:t>
            </a:r>
            <a:r>
              <a:rPr lang="es-ES" sz="4000" dirty="0" smtClean="0">
                <a:solidFill>
                  <a:srgbClr val="002776"/>
                </a:solidFill>
                <a:latin typeface="+mn-lt"/>
              </a:rPr>
              <a:t>.</a:t>
            </a:r>
          </a:p>
          <a:p>
            <a:pPr marL="612775" lvl="1" indent="-342900" algn="just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s-ES" sz="3400" dirty="0" smtClean="0">
              <a:solidFill>
                <a:srgbClr val="002776"/>
              </a:solidFill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85877" y="1106806"/>
            <a:ext cx="11988800" cy="9588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44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Pertinencia de la acción </a:t>
            </a:r>
            <a:r>
              <a:rPr lang="es-ES" sz="3200" b="1" dirty="0" smtClean="0">
                <a:latin typeface="+mn-lt"/>
                <a:cs typeface="Arial" pitchFamily="34" charset="0"/>
              </a:rPr>
              <a:t/>
            </a:r>
            <a:br>
              <a:rPr lang="es-ES" sz="3200" b="1" dirty="0" smtClean="0">
                <a:latin typeface="+mn-lt"/>
                <a:cs typeface="Arial" pitchFamily="34" charset="0"/>
              </a:rPr>
            </a:br>
            <a:r>
              <a:rPr lang="es-ES_tradnl" sz="3200" b="1" dirty="0" smtClean="0">
                <a:latin typeface="+mn-lt"/>
              </a:rPr>
              <a:t>     </a:t>
            </a:r>
            <a:endParaRPr lang="es-ES" sz="3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6705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2E4A1-8052-46EA-B81B-790AC87EB658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1 Rectángulo"/>
          <p:cNvSpPr/>
          <p:nvPr/>
        </p:nvSpPr>
        <p:spPr>
          <a:xfrm>
            <a:off x="237490" y="1203256"/>
            <a:ext cx="12118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latin typeface="Gill Sans MT" pitchFamily="34" charset="0"/>
              </a:rPr>
              <a:t>Actuaciones en proceso </a:t>
            </a:r>
            <a:endParaRPr lang="es-ES" sz="4400" b="1" dirty="0">
              <a:latin typeface="Gill Sans MT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1975" y="2009775"/>
            <a:ext cx="117760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endParaRPr lang="en-GB" sz="2800" b="1">
              <a:solidFill>
                <a:srgbClr val="FEA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小塚ゴシック Pr6N EL" charset="0"/>
              <a:cs typeface="Times New Roman" pitchFamily="18" charset="0"/>
              <a:sym typeface="Gill Sans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61975" y="2009775"/>
            <a:ext cx="12061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Diseño de un curso online para educación superior en Brasil  </a:t>
            </a:r>
            <a:endParaRPr lang="es-ES" sz="32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80" y="3078956"/>
            <a:ext cx="10024519" cy="5190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880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2E4A1-8052-46EA-B81B-790AC87EB65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" name="1 Rectángulo"/>
          <p:cNvSpPr/>
          <p:nvPr/>
        </p:nvSpPr>
        <p:spPr>
          <a:xfrm>
            <a:off x="237490" y="1203256"/>
            <a:ext cx="12118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latin typeface="Gill Sans MT" pitchFamily="34" charset="0"/>
              </a:rPr>
              <a:t>Actuaciones en proceso </a:t>
            </a:r>
            <a:endParaRPr lang="es-ES" sz="4400" b="1" dirty="0">
              <a:latin typeface="Gill Sans MT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1975" y="2009775"/>
            <a:ext cx="117760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endParaRPr lang="en-GB" sz="2800" b="1">
              <a:solidFill>
                <a:srgbClr val="FEA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小塚ゴシック Pr6N EL" charset="0"/>
              <a:cs typeface="Times New Roman" pitchFamily="18" charset="0"/>
              <a:sym typeface="Gill Sans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61975" y="2009775"/>
            <a:ext cx="12061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Materiales de educación superior de México para Costa Rica y Chile     </a:t>
            </a:r>
            <a:endParaRPr lang="es-E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40" y="3564289"/>
            <a:ext cx="3952688" cy="556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762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2E4A1-8052-46EA-B81B-790AC87EB65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2" name="1 Rectángulo"/>
          <p:cNvSpPr/>
          <p:nvPr/>
        </p:nvSpPr>
        <p:spPr>
          <a:xfrm>
            <a:off x="237490" y="1203256"/>
            <a:ext cx="12118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>
                <a:latin typeface="Gill Sans MT" pitchFamily="34" charset="0"/>
              </a:rPr>
              <a:t>Actuaciones en proceso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1975" y="2009775"/>
            <a:ext cx="117760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endParaRPr lang="en-GB" sz="2800" b="1">
              <a:solidFill>
                <a:srgbClr val="FEA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小塚ゴシック Pr6N EL" charset="0"/>
              <a:cs typeface="Times New Roman" pitchFamily="18" charset="0"/>
              <a:sym typeface="Gill Sans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162" y="2323176"/>
            <a:ext cx="3962355" cy="30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032903" y="5400153"/>
            <a:ext cx="957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Adaptación de multimedia de educación fiscal </a:t>
            </a:r>
            <a:endParaRPr lang="es-E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08" y="6141614"/>
            <a:ext cx="4094455" cy="297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 l="17773" t="23633" r="18506" b="15820"/>
          <a:stretch>
            <a:fillRect/>
          </a:stretch>
        </p:blipFill>
        <p:spPr bwMode="auto">
          <a:xfrm>
            <a:off x="1461840" y="2140496"/>
            <a:ext cx="4214812" cy="300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9065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2E4A1-8052-46EA-B81B-790AC87EB658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1 Rectángulo"/>
          <p:cNvSpPr/>
          <p:nvPr/>
        </p:nvSpPr>
        <p:spPr>
          <a:xfrm>
            <a:off x="237490" y="1203256"/>
            <a:ext cx="12118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latin typeface="Gill Sans MT" pitchFamily="34" charset="0"/>
              </a:rPr>
              <a:t>Actuaciones en proceso </a:t>
            </a:r>
            <a:endParaRPr lang="es-ES" sz="4400" b="1" dirty="0">
              <a:latin typeface="Gill Sans MT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1975" y="2009775"/>
            <a:ext cx="117760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endParaRPr lang="en-GB" sz="2800" b="1">
              <a:solidFill>
                <a:srgbClr val="FEA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小塚ゴシック Pr6N EL" charset="0"/>
              <a:cs typeface="Times New Roman" pitchFamily="18" charset="0"/>
              <a:sym typeface="Gill Sans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61975" y="2009775"/>
            <a:ext cx="11794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Núcleos de Apoyo Contable y Fiscal en Universidades  </a:t>
            </a:r>
            <a:endParaRPr lang="es-E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46" y="3436640"/>
            <a:ext cx="7544332" cy="479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99732" y="8549208"/>
            <a:ext cx="11794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El Salvador, Costa Rica, Guatemala, Paraguay, Bolivia y Perú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502306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2E4A1-8052-46EA-B81B-790AC87EB658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1 Rectángulo"/>
          <p:cNvSpPr/>
          <p:nvPr/>
        </p:nvSpPr>
        <p:spPr>
          <a:xfrm>
            <a:off x="237490" y="1203256"/>
            <a:ext cx="12118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dirty="0" smtClean="0">
                <a:latin typeface="Gill Sans MT" pitchFamily="34" charset="0"/>
              </a:rPr>
              <a:t>Actuaciones en proceso </a:t>
            </a:r>
            <a:endParaRPr lang="es-ES" sz="4400" b="1" dirty="0">
              <a:latin typeface="Gill Sans MT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1975" y="2009775"/>
            <a:ext cx="117760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endParaRPr lang="en-GB" sz="2800" b="1">
              <a:solidFill>
                <a:srgbClr val="FEA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小塚ゴシック Pr6N EL" charset="0"/>
              <a:cs typeface="Times New Roman" pitchFamily="18" charset="0"/>
              <a:sym typeface="Gill Sans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37491" y="2009775"/>
            <a:ext cx="12601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La </a:t>
            </a:r>
            <a:r>
              <a:rPr lang="es-ES" sz="3200" dirty="0" err="1" smtClean="0"/>
              <a:t>Receita</a:t>
            </a:r>
            <a:r>
              <a:rPr lang="es-ES" sz="3200" dirty="0" smtClean="0"/>
              <a:t> Federal invita: Conozca nuestra aduana (Perú y México)   </a:t>
            </a:r>
            <a:endParaRPr lang="es-E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694" y="3580656"/>
            <a:ext cx="966520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40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2E4A1-8052-46EA-B81B-790AC87EB65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1 Rectángulo"/>
          <p:cNvSpPr/>
          <p:nvPr/>
        </p:nvSpPr>
        <p:spPr>
          <a:xfrm>
            <a:off x="237490" y="1203256"/>
            <a:ext cx="12118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smtClean="0">
                <a:latin typeface="Gill Sans MT" pitchFamily="34" charset="0"/>
              </a:rPr>
              <a:t>Actuaciones en proceso </a:t>
            </a:r>
            <a:endParaRPr lang="es-ES" sz="4000" b="1" dirty="0">
              <a:latin typeface="Gill Sans MT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61975" y="2009775"/>
            <a:ext cx="117760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30046" tIns="65023" rIns="130046" bIns="65023" anchor="ctr"/>
          <a:lstStyle/>
          <a:p>
            <a:pPr algn="ctr">
              <a:defRPr/>
            </a:pP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FF00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5100" b="1">
                <a:solidFill>
                  <a:srgbClr val="FFCC66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600" b="1">
                <a:effectLst>
                  <a:outerShdw blurRad="38100" dist="38100" dir="2700000" algn="tl">
                    <a:srgbClr val="FFFFFF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  <a:t/>
            </a:r>
            <a:br>
              <a:rPr lang="en-GB" sz="2800" b="1">
                <a:solidFill>
                  <a:srgbClr val="FEA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小塚ゴシック Pr6N EL" charset="0"/>
                <a:cs typeface="Times New Roman" pitchFamily="18" charset="0"/>
                <a:sym typeface="Gill Sans" charset="0"/>
              </a:rPr>
            </a:br>
            <a:endParaRPr lang="en-GB" sz="2800" b="1">
              <a:solidFill>
                <a:srgbClr val="FEA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小塚ゴシック Pr6N EL" charset="0"/>
              <a:cs typeface="Times New Roman" pitchFamily="18" charset="0"/>
              <a:sym typeface="Gill Sans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2267" y="7973144"/>
            <a:ext cx="1300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+mn-lt"/>
              </a:rPr>
              <a:t>Perú: Iniciativa “SUNAT” va a la escuela” y espacio de juegos “Exprésate” </a:t>
            </a:r>
            <a:endParaRPr lang="es-ES" sz="3200" b="1" dirty="0">
              <a:latin typeface="+mn-lt"/>
            </a:endParaRPr>
          </a:p>
        </p:txBody>
      </p:sp>
      <p:pic>
        <p:nvPicPr>
          <p:cNvPr id="9" name="Picture 4" descr="http://eurosocialfiscal.org/uploads/images/20100506_160519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0" y="3364632"/>
            <a:ext cx="5139737" cy="385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\\FIIAPP-ARC2-SRV\Eurosocial II\UT\4.PAA\2013\FINANZAS PÚBLICAS\Educación Fiscal\ACTIVIDADES\Seminario San Salvado Junio\Fotos\Selección LAU\IMG_8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32" y="3364632"/>
            <a:ext cx="5145164" cy="385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55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02000" y="7613104"/>
            <a:ext cx="7561263" cy="1511300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  <a:sym typeface="Gill Sans" charset="0"/>
              </a:rPr>
              <a:t/>
            </a:r>
            <a:b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  <a:sym typeface="Gill Sans" charset="0"/>
              </a:rPr>
            </a:br>
            <a:r>
              <a:rPr lang="es-ES_tradnl" sz="3600" b="1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  <a:cs typeface="Arial" charset="0"/>
                <a:sym typeface="Gill Sans" charset="0"/>
              </a:rPr>
              <a:t>Gracias por su atención </a:t>
            </a:r>
            <a:endParaRPr lang="es-ES" sz="3600" b="1" dirty="0" smtClean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  <a:sym typeface="Gill Sans" charset="0"/>
            </a:endParaRPr>
          </a:p>
        </p:txBody>
      </p:sp>
      <p:pic>
        <p:nvPicPr>
          <p:cNvPr id="5122" name="Picture 2" descr="http://upload.wikimedia.org/wikipedia/commons/thumb/c/c7/GT056-Antigua_Arch-low.jpeg/250px-GT056-Antigua_Arch-low.jpe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168" y="2212504"/>
            <a:ext cx="4392488" cy="585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340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698400" y="916360"/>
            <a:ext cx="15198726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/>
          <a:p>
            <a:pPr eaLnBrk="1" hangingPunct="1"/>
            <a:r>
              <a:rPr lang="es-ES_tradnl" sz="4800" dirty="0" smtClean="0">
                <a:solidFill>
                  <a:schemeClr val="tx1"/>
                </a:solidFill>
                <a:latin typeface="+mn-lt"/>
              </a:rPr>
              <a:t>Pertinencia de la acción </a:t>
            </a:r>
            <a:r>
              <a:rPr lang="es-ES_tradnl" sz="4800" b="1" dirty="0" smtClean="0">
                <a:solidFill>
                  <a:schemeClr val="tx1"/>
                </a:solidFill>
                <a:latin typeface="+mn-lt"/>
              </a:rPr>
              <a:t> </a:t>
            </a:r>
            <a:endParaRPr lang="es-ES" sz="4800" b="1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1" name="4 Im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96" y="2788568"/>
            <a:ext cx="8800033" cy="59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4 CuadroTexto"/>
          <p:cNvSpPr txBox="1">
            <a:spLocks noChangeArrowheads="1"/>
          </p:cNvSpPr>
          <p:nvPr/>
        </p:nvSpPr>
        <p:spPr bwMode="auto">
          <a:xfrm>
            <a:off x="1033713" y="8845550"/>
            <a:ext cx="5080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1pPr>
            <a:lvl2pPr marL="742950" indent="-285750" algn="ctr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2pPr>
            <a:lvl3pPr marL="1143000" indent="-228600" algn="ctr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3pPr>
            <a:lvl4pPr marL="1600200" indent="-228600" algn="ctr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4pPr>
            <a:lvl5pPr marL="2057400" indent="-228600" algn="ctr" eaLnBrk="0" hangingPunct="0"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rgbClr val="000000"/>
                </a:solidFill>
                <a:latin typeface="Gill Sans"/>
                <a:ea typeface="小塚ゴシック Pr6N EL"/>
                <a:cs typeface="小塚ゴシック Pr6N EL"/>
                <a:sym typeface="Gill Sans"/>
              </a:defRPr>
            </a:lvl9pPr>
          </a:lstStyle>
          <a:p>
            <a:pPr eaLnBrk="1" hangingPunct="1"/>
            <a:r>
              <a:rPr lang="es-ES" sz="2000" b="1" dirty="0">
                <a:solidFill>
                  <a:schemeClr val="tx1"/>
                </a:solidFill>
                <a:latin typeface="Arial" pitchFamily="34" charset="0"/>
              </a:rPr>
              <a:t>Fuente: CEPAL, 2010</a:t>
            </a:r>
          </a:p>
        </p:txBody>
      </p:sp>
      <p:sp>
        <p:nvSpPr>
          <p:cNvPr id="12293" name="5 Rectángulo"/>
          <p:cNvSpPr>
            <a:spLocks noChangeArrowheads="1"/>
          </p:cNvSpPr>
          <p:nvPr/>
        </p:nvSpPr>
        <p:spPr bwMode="auto">
          <a:xfrm>
            <a:off x="237704" y="1957388"/>
            <a:ext cx="1299410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_tradnl" sz="2800" dirty="0"/>
              <a:t>L</a:t>
            </a:r>
            <a:r>
              <a:rPr lang="es-ES_tradnl" sz="2800" dirty="0" smtClean="0"/>
              <a:t>a </a:t>
            </a:r>
            <a:r>
              <a:rPr lang="es-ES_tradnl" sz="2800" dirty="0"/>
              <a:t>carga tributaria (%) PIB </a:t>
            </a:r>
            <a:r>
              <a:rPr lang="pt-BR" sz="2800" dirty="0" smtClean="0"/>
              <a:t>es </a:t>
            </a:r>
            <a:r>
              <a:rPr lang="pt-BR" sz="2800" dirty="0" err="1" smtClean="0"/>
              <a:t>la</a:t>
            </a:r>
            <a:r>
              <a:rPr lang="pt-BR" sz="2800" dirty="0" smtClean="0"/>
              <a:t> </a:t>
            </a:r>
            <a:r>
              <a:rPr lang="pt-BR" sz="2800" dirty="0" err="1" smtClean="0"/>
              <a:t>mitad</a:t>
            </a:r>
            <a:r>
              <a:rPr lang="pt-BR" sz="2800" dirty="0" smtClean="0"/>
              <a:t> </a:t>
            </a:r>
            <a:r>
              <a:rPr lang="pt-BR" sz="2800" dirty="0"/>
              <a:t>que </a:t>
            </a:r>
            <a:r>
              <a:rPr lang="pt-BR" sz="2800" dirty="0" err="1" smtClean="0"/>
              <a:t>la</a:t>
            </a:r>
            <a:r>
              <a:rPr lang="pt-BR" sz="2800" dirty="0" smtClean="0"/>
              <a:t> de </a:t>
            </a:r>
            <a:r>
              <a:rPr lang="pt-BR" sz="2800" dirty="0" err="1" smtClean="0"/>
              <a:t>los</a:t>
            </a:r>
            <a:r>
              <a:rPr lang="pt-BR" sz="2800" dirty="0" smtClean="0"/>
              <a:t> </a:t>
            </a:r>
            <a:r>
              <a:rPr lang="pt-BR" sz="2800" dirty="0"/>
              <a:t>países </a:t>
            </a:r>
            <a:endParaRPr lang="pt-BR" sz="2800" dirty="0" smtClean="0"/>
          </a:p>
          <a:p>
            <a:pPr algn="ctr"/>
            <a:r>
              <a:rPr lang="pt-BR" sz="2800" dirty="0" smtClean="0"/>
              <a:t>de </a:t>
            </a:r>
            <a:r>
              <a:rPr lang="pt-BR" sz="2800" dirty="0" err="1" smtClean="0"/>
              <a:t>la</a:t>
            </a:r>
            <a:r>
              <a:rPr lang="pt-BR" sz="2800" dirty="0" smtClean="0"/>
              <a:t>  </a:t>
            </a:r>
            <a:r>
              <a:rPr lang="pt-BR" sz="2800" dirty="0"/>
              <a:t>OCDE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60813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9867" y="1151406"/>
            <a:ext cx="15199361" cy="1625600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/>
          <a:p>
            <a:pPr algn="l" eaLnBrk="1" hangingPunct="1">
              <a:defRPr/>
            </a:pPr>
            <a:r>
              <a:rPr lang="es-ES_tradnl" sz="4000" b="1" dirty="0" smtClean="0">
                <a:solidFill>
                  <a:schemeClr val="tx1"/>
                </a:solidFill>
              </a:rPr>
              <a:t>                Pertinencia de la acción: fraude fiscal  </a:t>
            </a:r>
            <a:r>
              <a:rPr lang="es-ES_tradnl" sz="4800" b="1" dirty="0" smtClean="0">
                <a:solidFill>
                  <a:schemeClr val="tx1"/>
                </a:solidFill>
              </a:rPr>
              <a:t/>
            </a:r>
            <a:br>
              <a:rPr lang="es-ES_tradnl" sz="4800" b="1" dirty="0" smtClean="0">
                <a:solidFill>
                  <a:schemeClr val="tx1"/>
                </a:solidFill>
              </a:rPr>
            </a:br>
            <a:r>
              <a:rPr lang="es-ES_tradnl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Correcto pago de los impuestos  </a:t>
            </a:r>
            <a:r>
              <a:rPr lang="es-ES_tradn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s-ES_tradnl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Latinobarómetro</a:t>
            </a:r>
            <a:r>
              <a:rPr lang="es-ES_tradnl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2009</a:t>
            </a:r>
            <a:r>
              <a:rPr lang="es-ES_tradn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  <a:endParaRPr lang="es-ES" sz="2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67" name="Rectangle 1030"/>
          <p:cNvSpPr>
            <a:spLocks noChangeArrowheads="1"/>
          </p:cNvSpPr>
          <p:nvPr/>
        </p:nvSpPr>
        <p:spPr bwMode="auto">
          <a:xfrm>
            <a:off x="58847" y="8822064"/>
            <a:ext cx="12987270" cy="93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 anchor="ctr">
            <a:spAutoFit/>
          </a:bodyPr>
          <a:lstStyle/>
          <a:p>
            <a:pPr eaLnBrk="0" hangingPunct="0"/>
            <a:r>
              <a:rPr lang="es-ES_tradnl" sz="2600" dirty="0"/>
              <a:t>Que </a:t>
            </a:r>
            <a:r>
              <a:rPr lang="es-ES_tradnl" sz="2600" dirty="0" smtClean="0"/>
              <a:t>usted sepa o haya oído hablar cuantos de sus  </a:t>
            </a:r>
            <a:r>
              <a:rPr lang="es-ES_tradnl" sz="2600" dirty="0"/>
              <a:t>compatriotas, </a:t>
            </a:r>
            <a:r>
              <a:rPr lang="es-ES_tradnl" sz="2600" dirty="0" smtClean="0"/>
              <a:t>teniendo que </a:t>
            </a:r>
            <a:r>
              <a:rPr lang="es-ES_tradnl" sz="2600" dirty="0"/>
              <a:t>pagar </a:t>
            </a:r>
          </a:p>
          <a:p>
            <a:pPr eaLnBrk="0" hangingPunct="0"/>
            <a:r>
              <a:rPr lang="es-ES_tradnl" sz="2600" dirty="0" smtClean="0"/>
              <a:t>impuestos lo hacen correctamente</a:t>
            </a:r>
            <a:r>
              <a:rPr lang="es-ES_tradnl" sz="2600" dirty="0"/>
              <a:t>. </a:t>
            </a:r>
            <a:r>
              <a:rPr lang="es-ES" sz="2600" dirty="0"/>
              <a:t>1 </a:t>
            </a:r>
            <a:r>
              <a:rPr lang="es-ES_tradnl" sz="2600" dirty="0" smtClean="0"/>
              <a:t>es “ninguno</a:t>
            </a:r>
            <a:r>
              <a:rPr lang="es-ES" sz="2600" dirty="0" smtClean="0"/>
              <a:t>” </a:t>
            </a:r>
            <a:r>
              <a:rPr lang="es-ES" sz="2600" dirty="0"/>
              <a:t>100 </a:t>
            </a:r>
            <a:r>
              <a:rPr lang="es-ES_tradnl" sz="2600" dirty="0" smtClean="0"/>
              <a:t>son</a:t>
            </a:r>
            <a:r>
              <a:rPr lang="es-ES" sz="2600" dirty="0" smtClean="0"/>
              <a:t> </a:t>
            </a:r>
            <a:r>
              <a:rPr lang="es-ES" sz="2600" dirty="0"/>
              <a:t>“todos”.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251452" y="2788568"/>
            <a:ext cx="5543790" cy="18651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s-ES_tradnl" sz="3200" dirty="0">
                <a:latin typeface="Gill Sans MT" pitchFamily="34" charset="0"/>
              </a:rPr>
              <a:t>E</a:t>
            </a:r>
            <a:r>
              <a:rPr lang="es-ES_tradnl" sz="3200" dirty="0" smtClean="0">
                <a:latin typeface="Gill Sans MT" pitchFamily="34" charset="0"/>
              </a:rPr>
              <a:t>ntre </a:t>
            </a:r>
            <a:r>
              <a:rPr lang="es-ES_tradnl" sz="3200" dirty="0">
                <a:latin typeface="Gill Sans MT" pitchFamily="34" charset="0"/>
                <a:cs typeface="Times New Roman" pitchFamily="18" charset="0"/>
              </a:rPr>
              <a:t>40 % e 65 % </a:t>
            </a:r>
            <a:r>
              <a:rPr lang="es-ES_tradnl" sz="3200" dirty="0" smtClean="0">
                <a:latin typeface="Gill Sans MT" pitchFamily="34" charset="0"/>
                <a:cs typeface="Times New Roman" pitchFamily="18" charset="0"/>
              </a:rPr>
              <a:t>del </a:t>
            </a:r>
            <a:r>
              <a:rPr lang="es-ES_tradnl" sz="3200" dirty="0">
                <a:latin typeface="Gill Sans MT" pitchFamily="34" charset="0"/>
                <a:cs typeface="Times New Roman" pitchFamily="18" charset="0"/>
              </a:rPr>
              <a:t>IRPF, </a:t>
            </a:r>
            <a:r>
              <a:rPr lang="es-ES_tradnl" sz="3200" dirty="0" smtClean="0">
                <a:latin typeface="Gill Sans MT" pitchFamily="34" charset="0"/>
                <a:cs typeface="Times New Roman" pitchFamily="18" charset="0"/>
              </a:rPr>
              <a:t>lo </a:t>
            </a:r>
            <a:r>
              <a:rPr lang="es-ES_tradnl" sz="3200" dirty="0">
                <a:latin typeface="Gill Sans MT" pitchFamily="34" charset="0"/>
                <a:cs typeface="Times New Roman" pitchFamily="18" charset="0"/>
              </a:rPr>
              <a:t>que significa </a:t>
            </a:r>
            <a:r>
              <a:rPr lang="es-ES_tradnl" sz="3200" dirty="0" smtClean="0">
                <a:latin typeface="Gill Sans MT" pitchFamily="34" charset="0"/>
                <a:cs typeface="Times New Roman" pitchFamily="18" charset="0"/>
              </a:rPr>
              <a:t>una pérdida del </a:t>
            </a:r>
            <a:r>
              <a:rPr lang="es-ES_tradnl" sz="3200" dirty="0">
                <a:latin typeface="Gill Sans MT" pitchFamily="34" charset="0"/>
                <a:cs typeface="Times New Roman" pitchFamily="18" charset="0"/>
              </a:rPr>
              <a:t>4,6% </a:t>
            </a:r>
            <a:r>
              <a:rPr lang="es-ES_tradnl" sz="3200" dirty="0" smtClean="0">
                <a:latin typeface="Gill Sans MT" pitchFamily="34" charset="0"/>
                <a:cs typeface="Times New Roman" pitchFamily="18" charset="0"/>
              </a:rPr>
              <a:t>del </a:t>
            </a:r>
            <a:r>
              <a:rPr lang="es-ES_tradnl" sz="3200" dirty="0">
                <a:latin typeface="Gill Sans MT" pitchFamily="34" charset="0"/>
                <a:cs typeface="Times New Roman" pitchFamily="18" charset="0"/>
              </a:rPr>
              <a:t>PIB </a:t>
            </a:r>
            <a:r>
              <a:rPr lang="es-ES_tradnl" sz="3200" dirty="0" smtClean="0">
                <a:latin typeface="Gill Sans MT" pitchFamily="34" charset="0"/>
                <a:cs typeface="Times New Roman" pitchFamily="18" charset="0"/>
              </a:rPr>
              <a:t>de media en los países </a:t>
            </a:r>
            <a:r>
              <a:rPr lang="es-ES_tradnl" sz="3200" dirty="0">
                <a:latin typeface="Gill Sans MT" pitchFamily="34" charset="0"/>
                <a:cs typeface="Times New Roman" pitchFamily="18" charset="0"/>
              </a:rPr>
              <a:t>(CEPAL, 2010). </a:t>
            </a:r>
            <a:endParaRPr lang="es-ES_tradnl" sz="3200" dirty="0" smtClean="0"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7280088" y="5405525"/>
            <a:ext cx="551515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_tradnl" sz="3200" dirty="0">
                <a:latin typeface="Gill Sans MT" pitchFamily="34" charset="0"/>
              </a:rPr>
              <a:t>En el caso del </a:t>
            </a:r>
            <a:r>
              <a:rPr lang="es-ES_tradnl" sz="3200" dirty="0" smtClean="0">
                <a:latin typeface="Gill Sans MT" pitchFamily="34" charset="0"/>
              </a:rPr>
              <a:t>IVA el </a:t>
            </a:r>
            <a:r>
              <a:rPr lang="es-ES_tradnl" sz="3200" dirty="0">
                <a:latin typeface="Gill Sans MT" pitchFamily="34" charset="0"/>
              </a:rPr>
              <a:t>fraude promedio estimado es del 26,8 </a:t>
            </a:r>
            <a:r>
              <a:rPr lang="es-ES_tradnl" sz="3200" dirty="0" smtClean="0">
                <a:latin typeface="Gill Sans MT" pitchFamily="34" charset="0"/>
              </a:rPr>
              <a:t>% (</a:t>
            </a:r>
            <a:r>
              <a:rPr lang="es-ES_tradnl" sz="3200" dirty="0">
                <a:latin typeface="Gill Sans MT" pitchFamily="34" charset="0"/>
              </a:rPr>
              <a:t>Gómez </a:t>
            </a:r>
            <a:r>
              <a:rPr lang="es-ES_tradnl" sz="3200" dirty="0" err="1">
                <a:latin typeface="Gill Sans MT" pitchFamily="34" charset="0"/>
              </a:rPr>
              <a:t>Sabaini</a:t>
            </a:r>
            <a:r>
              <a:rPr lang="es-ES_tradnl" sz="3200" dirty="0">
                <a:latin typeface="Gill Sans MT" pitchFamily="34" charset="0"/>
              </a:rPr>
              <a:t>, 2010).</a:t>
            </a:r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9" y="2321589"/>
            <a:ext cx="6840754" cy="616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867" y="8429202"/>
            <a:ext cx="9443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Fuente: </a:t>
            </a:r>
            <a:r>
              <a:rPr lang="es-ES" sz="2000" dirty="0" err="1"/>
              <a:t>Latinobarómetro</a:t>
            </a:r>
            <a:r>
              <a:rPr lang="es-ES" sz="2000" dirty="0"/>
              <a:t>, 2010. 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2065294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48486" y="1060376"/>
            <a:ext cx="15199360" cy="1625600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/>
          <a:p>
            <a:pPr algn="ctr" eaLnBrk="1" hangingPunct="1">
              <a:defRPr/>
            </a:pPr>
            <a:r>
              <a:rPr lang="es-ES_tradnl" sz="4000" b="1" dirty="0" smtClean="0">
                <a:solidFill>
                  <a:schemeClr val="tx1"/>
                </a:solidFill>
                <a:latin typeface="+mn-lt"/>
              </a:rPr>
              <a:t>Pertinencia de la acción </a:t>
            </a:r>
            <a:r>
              <a:rPr lang="es-ES_tradnl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s-ES_tradnl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endParaRPr lang="es-ES" sz="33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495040" y="2892214"/>
            <a:ext cx="13004800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endParaRPr lang="es-ES_tradnl" sz="260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16" y="2654453"/>
            <a:ext cx="11543842" cy="6469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23429" y="1364618"/>
            <a:ext cx="12366229" cy="142397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ctr"/>
            <a:endParaRPr lang="es-ES_tradnl" sz="2800" dirty="0" smtClean="0"/>
          </a:p>
          <a:p>
            <a:pPr algn="ctr"/>
            <a:r>
              <a:rPr lang="pt-BR" sz="2800" dirty="0"/>
              <a:t>Moral </a:t>
            </a:r>
            <a:r>
              <a:rPr lang="pt-BR" sz="2800" dirty="0" smtClean="0"/>
              <a:t>fiscal </a:t>
            </a:r>
            <a:r>
              <a:rPr lang="pt-BR" sz="2800" dirty="0" err="1" smtClean="0"/>
              <a:t>en</a:t>
            </a:r>
            <a:r>
              <a:rPr lang="pt-BR" sz="2800" dirty="0" smtClean="0"/>
              <a:t> </a:t>
            </a:r>
            <a:r>
              <a:rPr lang="pt-BR" sz="2800" dirty="0"/>
              <a:t>América Latina </a:t>
            </a:r>
            <a:r>
              <a:rPr lang="pt-BR" sz="2800" dirty="0" smtClean="0"/>
              <a:t>y </a:t>
            </a:r>
            <a:r>
              <a:rPr lang="pt-BR" sz="2800" dirty="0" err="1" smtClean="0"/>
              <a:t>en</a:t>
            </a:r>
            <a:r>
              <a:rPr lang="pt-BR" sz="2800" dirty="0" smtClean="0"/>
              <a:t> la </a:t>
            </a:r>
            <a:r>
              <a:rPr lang="pt-BR" sz="2800" dirty="0"/>
              <a:t>OCDE: </a:t>
            </a:r>
            <a:r>
              <a:rPr lang="pt-BR" sz="2800" dirty="0" smtClean="0"/>
              <a:t>¿</a:t>
            </a:r>
            <a:r>
              <a:rPr lang="pt-BR" sz="2800" dirty="0" err="1" smtClean="0"/>
              <a:t>piensa</a:t>
            </a:r>
            <a:r>
              <a:rPr lang="pt-BR" sz="2800" dirty="0" smtClean="0"/>
              <a:t> </a:t>
            </a:r>
            <a:r>
              <a:rPr lang="pt-BR" sz="2800" dirty="0" err="1" smtClean="0"/>
              <a:t>qué</a:t>
            </a:r>
            <a:r>
              <a:rPr lang="pt-BR" sz="2800" dirty="0" smtClean="0"/>
              <a:t> es </a:t>
            </a:r>
            <a:r>
              <a:rPr lang="pt-BR" sz="2800" dirty="0" err="1" smtClean="0"/>
              <a:t>justificable</a:t>
            </a:r>
            <a:r>
              <a:rPr lang="pt-BR" sz="2800" dirty="0" smtClean="0"/>
              <a:t> </a:t>
            </a:r>
            <a:r>
              <a:rPr lang="pt-BR" sz="2800" dirty="0" err="1" smtClean="0"/>
              <a:t>engañar</a:t>
            </a:r>
            <a:r>
              <a:rPr lang="pt-BR" sz="2800" dirty="0" smtClean="0"/>
              <a:t> em </a:t>
            </a:r>
            <a:r>
              <a:rPr lang="pt-BR" sz="2800" dirty="0" err="1" smtClean="0"/>
              <a:t>el</a:t>
            </a:r>
            <a:r>
              <a:rPr lang="pt-BR" sz="2800" dirty="0" smtClean="0"/>
              <a:t> pago de </a:t>
            </a:r>
            <a:r>
              <a:rPr lang="pt-BR" sz="2800" dirty="0" err="1" smtClean="0"/>
              <a:t>los</a:t>
            </a:r>
            <a:r>
              <a:rPr lang="pt-BR" sz="2800" dirty="0" smtClean="0"/>
              <a:t> </a:t>
            </a:r>
            <a:r>
              <a:rPr lang="pt-BR" sz="2800" dirty="0" err="1" smtClean="0"/>
              <a:t>impuestos</a:t>
            </a:r>
            <a:r>
              <a:rPr lang="pt-BR" sz="2800" dirty="0" smtClean="0"/>
              <a:t>? </a:t>
            </a:r>
            <a:endParaRPr lang="es-ES_tradnl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749872" y="8790602"/>
            <a:ext cx="8410786" cy="48149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s-ES_tradnl" sz="2300" dirty="0"/>
              <a:t>Fuente: CEPAL </a:t>
            </a:r>
            <a:r>
              <a:rPr lang="es-ES_tradnl" sz="2300" dirty="0" smtClean="0"/>
              <a:t>y </a:t>
            </a:r>
            <a:r>
              <a:rPr lang="es-ES_tradnl" sz="2300" dirty="0"/>
              <a:t>OCDE, 2012  </a:t>
            </a:r>
          </a:p>
        </p:txBody>
      </p:sp>
    </p:spTree>
    <p:extLst>
      <p:ext uri="{BB962C8B-B14F-4D97-AF65-F5344CB8AC3E}">
        <p14:creationId xmlns:p14="http://schemas.microsoft.com/office/powerpoint/2010/main" val="1950595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32" y="988368"/>
            <a:ext cx="14549120" cy="1625600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/>
          <a:p>
            <a:pPr eaLnBrk="1" hangingPunct="1">
              <a:defRPr/>
            </a:pPr>
            <a:r>
              <a:rPr lang="es-ES" sz="4000" b="1" dirty="0" smtClean="0">
                <a:solidFill>
                  <a:schemeClr val="tx1"/>
                </a:solidFill>
              </a:rPr>
              <a:t>Pertinencia de la acción </a:t>
            </a:r>
            <a:endParaRPr lang="es-E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indice de corrupción mundial Indice de corrupción mundia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99" y="2284512"/>
            <a:ext cx="11101229" cy="626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8556725"/>
            <a:ext cx="13348696" cy="519114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s-ES_tradnl" sz="2800" dirty="0" smtClean="0"/>
              <a:t>Solo 3 </a:t>
            </a:r>
            <a:r>
              <a:rPr lang="es-ES_tradnl" sz="2800" dirty="0"/>
              <a:t>países de ALAC </a:t>
            </a:r>
            <a:r>
              <a:rPr lang="es-ES_tradnl" sz="2800" dirty="0" smtClean="0"/>
              <a:t>pasan </a:t>
            </a:r>
            <a:r>
              <a:rPr lang="es-ES" sz="2800" dirty="0"/>
              <a:t>de </a:t>
            </a:r>
            <a:r>
              <a:rPr lang="es-ES_tradnl" sz="2800" dirty="0" smtClean="0"/>
              <a:t>50 </a:t>
            </a:r>
            <a:r>
              <a:rPr lang="es-ES" sz="2800" dirty="0" smtClean="0"/>
              <a:t>puntos</a:t>
            </a:r>
            <a:r>
              <a:rPr lang="es-ES_tradnl" sz="2800" dirty="0" smtClean="0"/>
              <a:t> </a:t>
            </a:r>
            <a:r>
              <a:rPr lang="es-ES_tradnl" sz="2800" dirty="0"/>
              <a:t>/ </a:t>
            </a:r>
            <a:r>
              <a:rPr lang="es-ES_tradnl" sz="2800" dirty="0" smtClean="0"/>
              <a:t>100 (IPC, 2012. 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021207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58440" y="1132384"/>
            <a:ext cx="15199360" cy="1625600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/>
          <a:p>
            <a:pPr algn="ctr" eaLnBrk="1" hangingPunct="1">
              <a:defRPr/>
            </a:pPr>
            <a:r>
              <a:rPr lang="es-ES_tradn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ES_tradn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s-ES" sz="40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3495040" y="2892214"/>
            <a:ext cx="13004800" cy="53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/>
          <a:p>
            <a:endParaRPr lang="es-ES_tradnl" sz="2600"/>
          </a:p>
        </p:txBody>
      </p:sp>
      <p:graphicFrame>
        <p:nvGraphicFramePr>
          <p:cNvPr id="1229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211074"/>
              </p:ext>
            </p:extLst>
          </p:nvPr>
        </p:nvGraphicFramePr>
        <p:xfrm>
          <a:off x="158750" y="2586039"/>
          <a:ext cx="11995742" cy="610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Hoja de cálculo" r:id="rId5" imgW="8439285" imgH="4714875" progId="Excel.Sheet.8">
                  <p:embed/>
                </p:oleObj>
              </mc:Choice>
              <mc:Fallback>
                <p:oleObj name="Hoja de cálculo" r:id="rId5" imgW="8439285" imgH="471487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2586039"/>
                        <a:ext cx="11995742" cy="6107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64477" y="8837240"/>
            <a:ext cx="3467947" cy="48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300" dirty="0" err="1"/>
              <a:t>Latinobarómetro</a:t>
            </a:r>
            <a:r>
              <a:rPr lang="es-ES_tradnl" sz="2300" dirty="0"/>
              <a:t> 2009</a:t>
            </a:r>
            <a:endParaRPr lang="es-ES" sz="2300" dirty="0"/>
          </a:p>
        </p:txBody>
      </p:sp>
      <p:sp>
        <p:nvSpPr>
          <p:cNvPr id="2" name="1 Rectángulo"/>
          <p:cNvSpPr/>
          <p:nvPr/>
        </p:nvSpPr>
        <p:spPr>
          <a:xfrm>
            <a:off x="1029792" y="2159211"/>
            <a:ext cx="11593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 smtClean="0">
                <a:solidFill>
                  <a:schemeClr val="tx1"/>
                </a:solidFill>
              </a:rPr>
              <a:t>Cosas imprescindibles para el ejercicio de ciudadanía </a:t>
            </a:r>
            <a:endParaRPr lang="es-ES_tradnl" sz="28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859576" y="1010024"/>
            <a:ext cx="15199360" cy="1625600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s-ES_tradnl" sz="4400" b="1" dirty="0" smtClean="0">
                <a:solidFill>
                  <a:schemeClr val="tx1"/>
                </a:solidFill>
              </a:rPr>
              <a:t>   </a:t>
            </a:r>
            <a:endParaRPr lang="es-ES" sz="4400" b="1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29903" y="1056831"/>
            <a:ext cx="15199361" cy="1625600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+mj-lt"/>
                <a:ea typeface="+mj-ea"/>
                <a:cs typeface="+mj-cs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0800">
                <a:solidFill>
                  <a:srgbClr val="707272"/>
                </a:solidFill>
                <a:latin typeface="Gill Sans" charset="0"/>
                <a:ea typeface="小塚ゴシック Pr6N EL" charset="0"/>
                <a:cs typeface="小塚ゴシック Pr6N EL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es-ES_tradnl" sz="4000" b="1" kern="0" dirty="0" smtClean="0">
                <a:solidFill>
                  <a:schemeClr val="tx1"/>
                </a:solidFill>
              </a:rPr>
              <a:t>                Pertinencia de la acción </a:t>
            </a:r>
            <a:r>
              <a:rPr lang="es-ES_tradnl" sz="4800" b="1" kern="0" dirty="0" smtClean="0">
                <a:solidFill>
                  <a:schemeClr val="tx1"/>
                </a:solidFill>
              </a:rPr>
              <a:t/>
            </a:r>
            <a:br>
              <a:rPr lang="es-ES_tradnl" sz="4800" b="1" kern="0" dirty="0" smtClean="0">
                <a:solidFill>
                  <a:schemeClr val="tx1"/>
                </a:solidFill>
              </a:rPr>
            </a:br>
            <a:endParaRPr lang="es-ES" sz="2800" b="1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385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CCBB1-F068-48ED-84AC-97E81C3810AF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89002" y="2788568"/>
            <a:ext cx="12385675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26987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3400" b="1" dirty="0">
                <a:solidFill>
                  <a:srgbClr val="002776"/>
                </a:solidFill>
                <a:latin typeface="+mn-lt"/>
              </a:rPr>
              <a:t>Objetivo </a:t>
            </a:r>
            <a:r>
              <a:rPr lang="es-ES_tradnl" sz="3400" b="1" dirty="0" smtClean="0">
                <a:solidFill>
                  <a:srgbClr val="002776"/>
                </a:solidFill>
                <a:latin typeface="+mn-lt"/>
              </a:rPr>
              <a:t>general: </a:t>
            </a:r>
            <a:r>
              <a:rPr lang="es-ES" sz="3400" b="1" dirty="0">
                <a:solidFill>
                  <a:srgbClr val="002776"/>
                </a:solidFill>
                <a:latin typeface="+mn-lt"/>
              </a:rPr>
              <a:t> </a:t>
            </a:r>
            <a:r>
              <a:rPr lang="es-ES" sz="3400" dirty="0">
                <a:solidFill>
                  <a:srgbClr val="002776"/>
                </a:solidFill>
                <a:latin typeface="+mn-lt"/>
              </a:rPr>
              <a:t>contribuir a fomentar entre la población de América Latina una mayor cultura fiscal que permita lograr una ciudadanía activa, solidaria y responsable,  consciente de la importancia del sentido social de los impuestos y de la adecuada gestión presupuestaria para el bienestar </a:t>
            </a:r>
            <a:r>
              <a:rPr lang="es-ES" sz="3400" dirty="0" smtClean="0">
                <a:solidFill>
                  <a:srgbClr val="002776"/>
                </a:solidFill>
                <a:latin typeface="+mn-lt"/>
              </a:rPr>
              <a:t>colectivo; </a:t>
            </a:r>
            <a:endParaRPr lang="es-ES_tradnl" sz="3400" dirty="0">
              <a:solidFill>
                <a:srgbClr val="002776"/>
              </a:solidFill>
              <a:latin typeface="+mn-lt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3400" b="1" dirty="0" smtClean="0">
                <a:solidFill>
                  <a:srgbClr val="002776"/>
                </a:solidFill>
                <a:latin typeface="+mn-lt"/>
              </a:rPr>
              <a:t>Objetivo </a:t>
            </a:r>
            <a:r>
              <a:rPr lang="es-ES_tradnl" sz="3400" b="1" dirty="0">
                <a:solidFill>
                  <a:srgbClr val="002776"/>
                </a:solidFill>
                <a:latin typeface="+mn-lt"/>
              </a:rPr>
              <a:t>específico: </a:t>
            </a:r>
            <a:r>
              <a:rPr lang="es-ES_tradnl" sz="3400" dirty="0">
                <a:solidFill>
                  <a:srgbClr val="002776"/>
                </a:solidFill>
                <a:latin typeface="+mn-lt"/>
              </a:rPr>
              <a:t>fortalecimiento de los programas de América Latina;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3400" b="1" dirty="0" smtClean="0">
                <a:solidFill>
                  <a:srgbClr val="002776"/>
                </a:solidFill>
                <a:latin typeface="+mn-lt"/>
              </a:rPr>
              <a:t>Socios operativos: </a:t>
            </a:r>
            <a:r>
              <a:rPr lang="es-ES_tradnl" sz="3400" dirty="0">
                <a:solidFill>
                  <a:srgbClr val="002776"/>
                </a:solidFill>
                <a:latin typeface="+mn-lt"/>
              </a:rPr>
              <a:t> </a:t>
            </a:r>
            <a:r>
              <a:rPr lang="es-ES_tradnl" sz="3400" dirty="0" smtClean="0">
                <a:solidFill>
                  <a:srgbClr val="002776"/>
                </a:solidFill>
                <a:latin typeface="+mn-lt"/>
              </a:rPr>
              <a:t>Ministerio de Hacienda de El Salvador y ESAF de Brasil; </a:t>
            </a:r>
          </a:p>
          <a:p>
            <a:pPr algn="l" eaLnBrk="1" hangingPunct="1">
              <a:spcBef>
                <a:spcPts val="600"/>
              </a:spcBef>
              <a:spcAft>
                <a:spcPts val="60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s-ES_tradnl" sz="3400" b="1" dirty="0">
                <a:solidFill>
                  <a:srgbClr val="002776"/>
                </a:solidFill>
                <a:latin typeface="+mn-lt"/>
              </a:rPr>
              <a:t>Inicio de la acción:  </a:t>
            </a:r>
            <a:r>
              <a:rPr lang="es-ES_tradnl" sz="3400" dirty="0" smtClean="0">
                <a:solidFill>
                  <a:srgbClr val="002776"/>
                </a:solidFill>
                <a:latin typeface="+mn-lt"/>
              </a:rPr>
              <a:t>enero de 2013. </a:t>
            </a:r>
            <a:endParaRPr lang="es-ES" sz="3400" dirty="0">
              <a:solidFill>
                <a:srgbClr val="002776"/>
              </a:solidFill>
              <a:latin typeface="+mn-lt"/>
            </a:endParaRPr>
          </a:p>
          <a:p>
            <a:pPr marL="612775" lvl="1" indent="-342900" algn="just" eaLnBrk="1" hangingPunct="1">
              <a:spcBef>
                <a:spcPts val="60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s-ES" sz="3400" dirty="0" smtClean="0">
              <a:solidFill>
                <a:srgbClr val="002776"/>
              </a:solidFill>
              <a:latin typeface="+mn-lt"/>
            </a:endParaRPr>
          </a:p>
          <a:p>
            <a:pPr marL="612775" lvl="1" indent="-342900" algn="just" eaLnBrk="1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s-ES" sz="3400" dirty="0" smtClean="0">
              <a:solidFill>
                <a:srgbClr val="002776"/>
              </a:solidFill>
              <a:latin typeface="+mn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85877" y="1106806"/>
            <a:ext cx="11988800" cy="9588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Acción: Fortalecimiento </a:t>
            </a:r>
            <a:r>
              <a:rPr lang="es-ES_tradnl" sz="4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de </a:t>
            </a:r>
            <a:r>
              <a:rPr lang="es-ES_tradnl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Arial" pitchFamily="34" charset="0"/>
              </a:rPr>
              <a:t>los programa de educación fiscal </a:t>
            </a:r>
            <a:r>
              <a:rPr lang="es-ES" sz="3200" b="1" dirty="0" smtClean="0">
                <a:latin typeface="+mn-lt"/>
                <a:cs typeface="Arial" pitchFamily="34" charset="0"/>
              </a:rPr>
              <a:t/>
            </a:r>
            <a:br>
              <a:rPr lang="es-ES" sz="3200" b="1" dirty="0" smtClean="0">
                <a:latin typeface="+mn-lt"/>
                <a:cs typeface="Arial" pitchFamily="34" charset="0"/>
              </a:rPr>
            </a:br>
            <a:r>
              <a:rPr lang="es-ES_tradnl" sz="3200" b="1" dirty="0" smtClean="0">
                <a:latin typeface="+mn-lt"/>
              </a:rPr>
              <a:t>     </a:t>
            </a:r>
            <a:endParaRPr lang="es-ES" sz="32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8897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" y="-358037"/>
            <a:ext cx="262663" cy="71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0030" tIns="65016" rIns="130030" bIns="65016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669752" y="1075262"/>
            <a:ext cx="10918043" cy="794149"/>
          </a:xfrm>
          <a:prstGeom prst="rect">
            <a:avLst/>
          </a:prstGeom>
        </p:spPr>
        <p:txBody>
          <a:bodyPr wrap="square" lIns="92878" tIns="46439" rIns="92878" bIns="46439">
            <a:spAutoFit/>
          </a:bodyPr>
          <a:lstStyle/>
          <a:p>
            <a:pPr marL="406345" indent="-406345"/>
            <a:r>
              <a:rPr lang="es-ES" sz="4600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Países participantes     </a:t>
            </a:r>
            <a:endParaRPr lang="es-ES" sz="4600" b="1" dirty="0">
              <a:solidFill>
                <a:schemeClr val="accent2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2" y="2212504"/>
            <a:ext cx="5718497" cy="693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811560" y="2358872"/>
            <a:ext cx="554461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s-ES" sz="4000" dirty="0" smtClean="0">
                <a:latin typeface="Gill Sans MT" pitchFamily="34" charset="0"/>
              </a:rPr>
              <a:t>Bolivia: 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4000" dirty="0" smtClean="0">
                <a:latin typeface="Gill Sans MT" pitchFamily="34" charset="0"/>
              </a:rPr>
              <a:t>Brasil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4000" dirty="0" smtClean="0">
                <a:latin typeface="Gill Sans MT" pitchFamily="34" charset="0"/>
              </a:rPr>
              <a:t>Chile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4000" dirty="0" smtClean="0">
                <a:latin typeface="Gill Sans MT" pitchFamily="34" charset="0"/>
              </a:rPr>
              <a:t>El Salvador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4000" dirty="0" smtClean="0">
                <a:latin typeface="Gill Sans MT" pitchFamily="34" charset="0"/>
              </a:rPr>
              <a:t>Ecuador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4000" dirty="0" smtClean="0">
                <a:latin typeface="Gill Sans MT" pitchFamily="34" charset="0"/>
              </a:rPr>
              <a:t>Guatemala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4000" dirty="0" smtClean="0">
                <a:latin typeface="Gill Sans MT" pitchFamily="34" charset="0"/>
              </a:rPr>
              <a:t>Honduras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4000" dirty="0" smtClean="0">
                <a:latin typeface="Gill Sans MT" pitchFamily="34" charset="0"/>
              </a:rPr>
              <a:t>México 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4000" dirty="0" smtClean="0">
                <a:latin typeface="Gill Sans MT" pitchFamily="34" charset="0"/>
              </a:rPr>
              <a:t>Perú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s-ES" sz="4000" dirty="0" smtClean="0">
                <a:latin typeface="Gill Sans MT" pitchFamily="34" charset="0"/>
              </a:rPr>
              <a:t>Uruguay </a:t>
            </a:r>
          </a:p>
          <a:p>
            <a:pPr marL="571500" indent="-571500" algn="l">
              <a:buFont typeface="Arial" pitchFamily="34" charset="0"/>
              <a:buChar char="•"/>
            </a:pPr>
            <a:endParaRPr lang="es-ES" sz="4000" dirty="0" smtClean="0">
              <a:latin typeface="Gill Sans MT" pitchFamily="34" charset="0"/>
            </a:endParaRPr>
          </a:p>
          <a:p>
            <a:pPr marL="571500" indent="-571500" algn="l">
              <a:buFont typeface="Arial" pitchFamily="34" charset="0"/>
              <a:buChar char="•"/>
            </a:pPr>
            <a:endParaRPr lang="es-ES" sz="4000" dirty="0" smtClean="0">
              <a:latin typeface="Gill Sans MT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22093685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iapo contenido">
  <a:themeElements>
    <a:clrScheme name="Diapo conte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apo contenido">
      <a:majorFont>
        <a:latin typeface="Gill Sans"/>
        <a:ea typeface="小塚ゴシック Pr6N EL"/>
        <a:cs typeface="小塚ゴシック Pr6N EL"/>
      </a:majorFont>
      <a:minorFont>
        <a:latin typeface="Gill Sans MT"/>
        <a:ea typeface="小塚ゴシック Pr6N EL"/>
        <a:cs typeface="小塚ゴシック Pr6N E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小塚ゴシック Pr6N EL" charset="0"/>
            <a:cs typeface="小塚ゴシック Pr6N EL" charset="0"/>
            <a:sym typeface="Gill Sans" charset="0"/>
          </a:defRPr>
        </a:defPPr>
      </a:lstStyle>
    </a:lnDef>
  </a:objectDefaults>
  <a:extraClrSchemeLst>
    <a:extraClrScheme>
      <a:clrScheme name="Diapo conte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Pages>0</Pages>
  <Words>781</Words>
  <Characters>0</Characters>
  <Application>Microsoft Office PowerPoint</Application>
  <PresentationFormat>Personalizado</PresentationFormat>
  <Lines>0</Lines>
  <Paragraphs>166</Paragraphs>
  <Slides>26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Diapo contenido</vt:lpstr>
      <vt:lpstr>Hoja de cálculo</vt:lpstr>
      <vt:lpstr>Presentación de PowerPoint</vt:lpstr>
      <vt:lpstr>Presentación de PowerPoint</vt:lpstr>
      <vt:lpstr>Pertinencia de la acción  </vt:lpstr>
      <vt:lpstr>                Pertinencia de la acción: fraude fiscal   Correcto pago de los impuestos  (Latinobarómetro, 2009). </vt:lpstr>
      <vt:lpstr>Pertinencia de la acción  </vt:lpstr>
      <vt:lpstr>Pertinencia de la acción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Gracias por su atención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presentación -Subtítulo de la presentación-</dc:title>
  <dc:creator>Maria Eugenia Cebrian</dc:creator>
  <cp:lastModifiedBy>usuario</cp:lastModifiedBy>
  <cp:revision>89</cp:revision>
  <cp:lastPrinted>2013-06-21T11:43:07Z</cp:lastPrinted>
  <dcterms:modified xsi:type="dcterms:W3CDTF">2013-08-27T12:43:51Z</dcterms:modified>
</cp:coreProperties>
</file>